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12192000"/>
  <p:notesSz cx="6858000" cy="9144000"/>
  <p:embeddedFontLst>
    <p:embeddedFont>
      <p:font typeface="Comfortaa SemiBold"/>
      <p:regular r:id="rId46"/>
      <p:bold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Quattrocento Sans"/>
      <p:regular r:id="rId52"/>
      <p:bold r:id="rId53"/>
      <p:italic r:id="rId54"/>
      <p:boldItalic r:id="rId55"/>
    </p:embeddedFont>
    <p:embeddedFont>
      <p:font typeface="Comfortaa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8" roundtripDataSignature="AMtx7mjTempIr/uTkC61jIuRutxfZZH5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DD05B8-1646-4024-B47D-6062113ECB69}">
  <a:tblStyle styleId="{39DD05B8-1646-4024-B47D-6062113ECB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582535C-BB6D-4B4C-B56F-462E1C62183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ComfortaaSemiBold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ComfortaaSemiBold-bold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QuattrocentoSans-bold.fntdata"/><Relationship Id="rId52" Type="http://schemas.openxmlformats.org/officeDocument/2006/relationships/font" Target="fonts/QuattrocentoSans-regular.fntdata"/><Relationship Id="rId11" Type="http://schemas.openxmlformats.org/officeDocument/2006/relationships/slide" Target="slides/slide5.xml"/><Relationship Id="rId55" Type="http://schemas.openxmlformats.org/officeDocument/2006/relationships/font" Target="fonts/QuattrocentoSans-boldItalic.fntdata"/><Relationship Id="rId10" Type="http://schemas.openxmlformats.org/officeDocument/2006/relationships/slide" Target="slides/slide4.xml"/><Relationship Id="rId54" Type="http://schemas.openxmlformats.org/officeDocument/2006/relationships/font" Target="fonts/QuattrocentoSans-italic.fntdata"/><Relationship Id="rId13" Type="http://schemas.openxmlformats.org/officeDocument/2006/relationships/slide" Target="slides/slide7.xml"/><Relationship Id="rId57" Type="http://schemas.openxmlformats.org/officeDocument/2006/relationships/font" Target="fonts/Comfortaa-bold.fntdata"/><Relationship Id="rId12" Type="http://schemas.openxmlformats.org/officeDocument/2006/relationships/slide" Target="slides/slide6.xml"/><Relationship Id="rId56" Type="http://schemas.openxmlformats.org/officeDocument/2006/relationships/font" Target="fonts/Comforta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notКoroev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b17767bb4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ab17767bb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Гоголь: сначала идет подготовка и тщательная проверка нашего аппарата, далее мы </a:t>
            </a:r>
            <a:r>
              <a:rPr lang="ru-RU"/>
              <a:t>укомплектовываем</a:t>
            </a:r>
            <a:r>
              <a:rPr lang="ru-RU"/>
              <a:t> наш аппарат и идет запуск. После выход аппарата из ракеты и сразу же раскрывается парашют, после через несколько секунд идет раскрытие крыльев. Ну и далее наш аппарат летит в сторону аэродрома, после чего посадка.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3f03c4fbf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b3f03c4f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После инициализации, происходит сбор данных в бесконечном цикле. После идет передача основных данных на землю и запись полученных данных на SD. Рассмотрим каждый этап полета подробнее: на этапе укладка (мы переключаем аппарат в режим flight, после чего ракета переходит на следующий этап “ракета” через 15 секунд. На этапе ракета: при изменение освещенности аппарат переходит в состояние “спуск” через 2 секунды. На этапе спуск: аппарат определяет местоположение, оценивает ориентацию, корректирует угол крыльев и движется к заданному месту. При прекращении снижения - переходит в режим “Земля”. На этапе Земля включается пищалка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3f03c4fbf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b3f03c4fb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notKorolev/ Управление нашего аппарата реализовано с помощью математики, которую мы разбили на 3 задачи. В первой задачи, мы берем высоту (H), широту (B), долготу (L) аппарата и целевой точки, полученные GPS-модулем, пересчитываем направление на цель из геодезической системы координат в топоцентрическую систему координат, получаем вектор на цель в топоцентрической системе координат. Во второй задачи, мы берем вектор на цель в топоцентрической системе координат + данные с датчиков: акселерометр + гироскоп, магнитометр, пересчитываем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241a11ecc_1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9241a11ecc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notKorolev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b6de6369b0_1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b6de6369b0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notKorolev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9241a11ecc_14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9241a11ecc_1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notKorolev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a/|a| = e</a:t>
            </a:r>
            <a:br>
              <a:rPr lang="ru-RU"/>
            </a:br>
            <a:r>
              <a:rPr lang="ru-RU"/>
              <a:t>l = {actg (x/y), y &gt; 0</a:t>
            </a:r>
            <a:br>
              <a:rPr lang="ru-RU"/>
            </a:br>
            <a:r>
              <a:rPr lang="ru-RU"/>
              <a:t>-actg (x/y), y &lt; 0;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9241a11ecc_2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9241a11ecc_2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Deepseek Микроконтроллер передает данные на CD карту с частотой 20 Гц  и  через радио модуль с частотой 10 Гц  на наземную станцию. Полученные данные отображаются на ноутбуке. 20 герц обусловлены максимальной частотой микроконтроллера его частота составляет 72 Мгц  а для радиомодуля 10 герц потому что мы посчитали, что радиомодуль может принимать 16 герц без изменения скорости по UART и мы решили что 10 гц будет достаточно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9241a11ecc_2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9241a11ecc_2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deepseek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2143b6b2f_2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92143b6b2f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notKorolev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9241a11ecc_2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9241a11ecc_2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Гоголь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3b7ad6d0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3b7ad6d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Гоголь: Когда-то в будущем мониторинг атмосферы потребует компактные и умные аппараты, которые смогут двигаться в соответствии с заданным маршрутом.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 этому мы собираемся сделать аппарат, который сможет сам работать крыльями </a:t>
            </a:r>
            <a:r>
              <a:rPr lang="ru-RU"/>
              <a:t>рассчитывая</a:t>
            </a:r>
            <a:r>
              <a:rPr lang="ru-RU"/>
              <a:t> поток воздуха и направляться в заданное направление.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9241a11ecc_2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9241a11ecc_2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notKorolev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ab17767bb4_1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ab17767bb4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От аккумулятора на прямую питаются пережигатель, радио 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E220-400T22S. Один DC-DC преобразователь формирует напряжение 3,3 вольт. От него питаются SD карта, фоторезистор, магнитометр, термометр, пищалка, барометр и термометр, Акселерометр гироскоп, дпс нео 8 м, микроконтроллер. Второй DC-DC преобразователь повышает напряжение до 5 вольт и от него питаются 2 серво двигателя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214f5a8eb_1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9214f5a8eb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deepseek: Мы рассчитали энерго баланс И подобрали аккумулятор емкостью 1600 mAh из условия что аппарат должен работать 3 часа по регламенту с 15 до 20 работа переигателя с 20 до 80 работа пережигателя с 80 до окончания работы аппарата. Заряда аккумулятора будет хватать на 3 часа что соответствует регламенту. 0 это начало работы аппарата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921469ee9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921469ee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deepseek Масса нашего аппарата соответствует регламенту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921469ee9f_17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921469ee9f_1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deepseek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9214f5a8e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9214f5a8e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deepseek К нашему аппарату мы рассчитали купольный парашют. Наша скорость будет 9м/с. Диаметр нашего купольного парашюта составляет около 30 см </a:t>
            </a:r>
            <a:r>
              <a:rPr lang="ru-RU"/>
              <a:t>.  у нашего аппарта 6  строп они крепятся к ветлюгу а вертлюг на дополнительных стропах крепятся к аппарату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9214f5a8eb_1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9214f5a8eb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b17767bb4_1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ab17767bb4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bb84b4c448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bb84b4c44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ДАНЯ СИДИТ В ТГ</a:t>
            </a:r>
            <a:br>
              <a:rPr lang="ru-RU"/>
            </a:br>
            <a:r>
              <a:rPr lang="ru-RU"/>
              <a:t>dps-градусы делить на секунды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b84b4c448_3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bb84b4c448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Даня Наш аппарат состоит из системы видеофиксации (мини-камера SQ-11), системой раскрытия, система электропитания , системой управления, Измерительная система , система спасения, Системы управления движением аппаратом (крылья, серводвигатели) , система хранения и передачи данных, сисема поиска (пищалка, тбеакон онукс) 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3b7ad6d05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3b7ad6d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Deepseek у нашего аппарата основные задачи соответствуют регламенту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b4ccaa621d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b4ccaa62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Deepseek На этом слайде изображена принципиальная схема. РАЗОБРАТЬСЯ!!!!!!!!!!!!!!!!!!!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92224a5216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92224a52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92224a5216_3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92224a5216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92224a5216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92224a521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b4ccaa621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b4ccaa62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b4ccaa621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b4ccaa62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92224a5216_3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92224a521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b3f03c4fbf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b3f03c4fb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b3f03c4fbf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b3f03c4fb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b3f03c4fbf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b3f03c4fb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3b7ad6d05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b3b7ad6d0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notKorolev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b17767bb4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b17767bb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Даня Наш аппарат состоит из системы видеофиксации (мини-камера SQ-11), системой раскрытия, система электропитания , системой управления, Измерительная система , система спасения, Системы управления движением аппаратом (крылья, серводвигатели) , система хранения и передачи данных, сисема поиска (пищалка, тбеакон онукс) 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6de6369b0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b6de6369b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not Korolev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b17767bb4_1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b17767bb4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Гоголь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241a11ecc_2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241a11ecc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Гоголь: Возле камеры расположен пережигатель, который пережигает </a:t>
            </a:r>
            <a:r>
              <a:rPr lang="ru-RU"/>
              <a:t>нихромовую</a:t>
            </a:r>
            <a:r>
              <a:rPr lang="ru-RU"/>
              <a:t> нить и после у нас идет раскрытие крыльев.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3f03c4fbf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b3f03c4fb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Гоголь: Мы имеем 2 сервопривода, на которых расположены шестеренки. Благодаря их взаимодействию наши крылья могут поворачиваться.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Relationship Id="rId4" Type="http://schemas.openxmlformats.org/officeDocument/2006/relationships/image" Target="../media/image4.jp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jpg"/><Relationship Id="rId4" Type="http://schemas.openxmlformats.org/officeDocument/2006/relationships/image" Target="../media/image88.jpg"/><Relationship Id="rId5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45.jp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jp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jp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jpg"/><Relationship Id="rId4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Relationship Id="rId8" Type="http://schemas.openxmlformats.org/officeDocument/2006/relationships/image" Target="../media/image7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jpg"/><Relationship Id="rId4" Type="http://schemas.openxmlformats.org/officeDocument/2006/relationships/image" Target="../media/image20.png"/><Relationship Id="rId5" Type="http://schemas.openxmlformats.org/officeDocument/2006/relationships/image" Target="../media/image8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24.png"/><Relationship Id="rId7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jpg"/><Relationship Id="rId10" Type="http://schemas.openxmlformats.org/officeDocument/2006/relationships/image" Target="../media/image13.jpg"/><Relationship Id="rId13" Type="http://schemas.openxmlformats.org/officeDocument/2006/relationships/image" Target="../media/image15.png"/><Relationship Id="rId1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jpg"/><Relationship Id="rId4" Type="http://schemas.openxmlformats.org/officeDocument/2006/relationships/image" Target="../media/image7.jpg"/><Relationship Id="rId9" Type="http://schemas.openxmlformats.org/officeDocument/2006/relationships/image" Target="../media/image61.jpg"/><Relationship Id="rId15" Type="http://schemas.openxmlformats.org/officeDocument/2006/relationships/image" Target="../media/image14.jpg"/><Relationship Id="rId14" Type="http://schemas.openxmlformats.org/officeDocument/2006/relationships/image" Target="../media/image6.jpg"/><Relationship Id="rId17" Type="http://schemas.openxmlformats.org/officeDocument/2006/relationships/image" Target="../media/image18.png"/><Relationship Id="rId16" Type="http://schemas.openxmlformats.org/officeDocument/2006/relationships/image" Target="../media/image23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8" Type="http://schemas.openxmlformats.org/officeDocument/2006/relationships/image" Target="../media/image30.jpg"/><Relationship Id="rId7" Type="http://schemas.openxmlformats.org/officeDocument/2006/relationships/image" Target="../media/image60.png"/><Relationship Id="rId8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jpg"/><Relationship Id="rId4" Type="http://schemas.openxmlformats.org/officeDocument/2006/relationships/image" Target="../media/image18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Relationship Id="rId4" Type="http://schemas.openxmlformats.org/officeDocument/2006/relationships/image" Target="../media/image72.png"/><Relationship Id="rId5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jp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12.jpg"/><Relationship Id="rId10" Type="http://schemas.openxmlformats.org/officeDocument/2006/relationships/image" Target="../media/image8.jpg"/><Relationship Id="rId21" Type="http://schemas.openxmlformats.org/officeDocument/2006/relationships/image" Target="../media/image20.png"/><Relationship Id="rId13" Type="http://schemas.openxmlformats.org/officeDocument/2006/relationships/image" Target="../media/image15.png"/><Relationship Id="rId1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g"/><Relationship Id="rId4" Type="http://schemas.openxmlformats.org/officeDocument/2006/relationships/image" Target="../media/image11.png"/><Relationship Id="rId9" Type="http://schemas.openxmlformats.org/officeDocument/2006/relationships/image" Target="../media/image9.jpg"/><Relationship Id="rId15" Type="http://schemas.openxmlformats.org/officeDocument/2006/relationships/image" Target="../media/image16.png"/><Relationship Id="rId14" Type="http://schemas.openxmlformats.org/officeDocument/2006/relationships/image" Target="../media/image17.jpg"/><Relationship Id="rId17" Type="http://schemas.openxmlformats.org/officeDocument/2006/relationships/image" Target="../media/image23.png"/><Relationship Id="rId16" Type="http://schemas.openxmlformats.org/officeDocument/2006/relationships/image" Target="../media/image19.png"/><Relationship Id="rId5" Type="http://schemas.openxmlformats.org/officeDocument/2006/relationships/image" Target="../media/image10.jpg"/><Relationship Id="rId19" Type="http://schemas.openxmlformats.org/officeDocument/2006/relationships/image" Target="../media/image36.jpg"/><Relationship Id="rId6" Type="http://schemas.openxmlformats.org/officeDocument/2006/relationships/image" Target="../media/image6.jpg"/><Relationship Id="rId18" Type="http://schemas.openxmlformats.org/officeDocument/2006/relationships/image" Target="../media/image18.png"/><Relationship Id="rId7" Type="http://schemas.openxmlformats.org/officeDocument/2006/relationships/image" Target="../media/image7.jpg"/><Relationship Id="rId8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jp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jpg"/><Relationship Id="rId4" Type="http://schemas.openxmlformats.org/officeDocument/2006/relationships/image" Target="../media/image7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jpg"/><Relationship Id="rId4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jpg"/><Relationship Id="rId4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jpg"/><Relationship Id="rId4" Type="http://schemas.openxmlformats.org/officeDocument/2006/relationships/image" Target="../media/image6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jp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80.png"/><Relationship Id="rId1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jp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5" Type="http://schemas.openxmlformats.org/officeDocument/2006/relationships/image" Target="../media/image86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Relationship Id="rId8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jpg"/><Relationship Id="rId4" Type="http://schemas.openxmlformats.org/officeDocument/2006/relationships/image" Target="../media/image8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jp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11" Type="http://schemas.openxmlformats.org/officeDocument/2006/relationships/image" Target="../media/image12.jpg"/><Relationship Id="rId10" Type="http://schemas.openxmlformats.org/officeDocument/2006/relationships/image" Target="../media/image8.jpg"/><Relationship Id="rId21" Type="http://schemas.openxmlformats.org/officeDocument/2006/relationships/image" Target="../media/image20.png"/><Relationship Id="rId13" Type="http://schemas.openxmlformats.org/officeDocument/2006/relationships/image" Target="../media/image15.png"/><Relationship Id="rId1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jpg"/><Relationship Id="rId4" Type="http://schemas.openxmlformats.org/officeDocument/2006/relationships/image" Target="../media/image11.png"/><Relationship Id="rId9" Type="http://schemas.openxmlformats.org/officeDocument/2006/relationships/image" Target="../media/image9.jpg"/><Relationship Id="rId15" Type="http://schemas.openxmlformats.org/officeDocument/2006/relationships/image" Target="../media/image16.png"/><Relationship Id="rId14" Type="http://schemas.openxmlformats.org/officeDocument/2006/relationships/image" Target="../media/image17.jpg"/><Relationship Id="rId17" Type="http://schemas.openxmlformats.org/officeDocument/2006/relationships/image" Target="../media/image23.png"/><Relationship Id="rId16" Type="http://schemas.openxmlformats.org/officeDocument/2006/relationships/image" Target="../media/image19.png"/><Relationship Id="rId5" Type="http://schemas.openxmlformats.org/officeDocument/2006/relationships/image" Target="../media/image10.jpg"/><Relationship Id="rId19" Type="http://schemas.openxmlformats.org/officeDocument/2006/relationships/image" Target="../media/image36.jpg"/><Relationship Id="rId6" Type="http://schemas.openxmlformats.org/officeDocument/2006/relationships/image" Target="../media/image6.jpg"/><Relationship Id="rId18" Type="http://schemas.openxmlformats.org/officeDocument/2006/relationships/image" Target="../media/image18.png"/><Relationship Id="rId7" Type="http://schemas.openxmlformats.org/officeDocument/2006/relationships/image" Target="../media/image7.jpg"/><Relationship Id="rId8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31.png"/><Relationship Id="rId13" Type="http://schemas.openxmlformats.org/officeDocument/2006/relationships/image" Target="../media/image29.jp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jpg"/><Relationship Id="rId4" Type="http://schemas.openxmlformats.org/officeDocument/2006/relationships/image" Target="../media/image10.jpg"/><Relationship Id="rId9" Type="http://schemas.openxmlformats.org/officeDocument/2006/relationships/image" Target="../media/image37.png"/><Relationship Id="rId15" Type="http://schemas.openxmlformats.org/officeDocument/2006/relationships/image" Target="../media/image35.jpg"/><Relationship Id="rId14" Type="http://schemas.openxmlformats.org/officeDocument/2006/relationships/image" Target="../media/image30.jpg"/><Relationship Id="rId5" Type="http://schemas.openxmlformats.org/officeDocument/2006/relationships/image" Target="../media/image25.jpg"/><Relationship Id="rId6" Type="http://schemas.openxmlformats.org/officeDocument/2006/relationships/image" Target="../media/image14.jpg"/><Relationship Id="rId7" Type="http://schemas.openxmlformats.org/officeDocument/2006/relationships/image" Target="../media/image27.jpg"/><Relationship Id="rId8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jpg"/><Relationship Id="rId4" Type="http://schemas.openxmlformats.org/officeDocument/2006/relationships/image" Target="../media/image82.jpg"/><Relationship Id="rId5" Type="http://schemas.openxmlformats.org/officeDocument/2006/relationships/image" Target="../media/image8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Relationship Id="rId4" Type="http://schemas.openxmlformats.org/officeDocument/2006/relationships/image" Target="../media/image76.jpg"/><Relationship Id="rId5" Type="http://schemas.openxmlformats.org/officeDocument/2006/relationships/image" Target="../media/image7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jpg"/><Relationship Id="rId4" Type="http://schemas.openxmlformats.org/officeDocument/2006/relationships/image" Target="../media/image8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background"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6857" y="1414181"/>
            <a:ext cx="7163786" cy="402962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>
            <p:ph type="ctrTitle"/>
          </p:nvPr>
        </p:nvSpPr>
        <p:spPr>
          <a:xfrm>
            <a:off x="3031339" y="784184"/>
            <a:ext cx="66939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Calibri"/>
              <a:buNone/>
            </a:pPr>
            <a:r>
              <a:rPr lang="ru-RU">
                <a:solidFill>
                  <a:srgbClr val="F2F2F2"/>
                </a:solidFill>
              </a:rPr>
              <a:t>Космос 1440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60649" y="76048"/>
            <a:ext cx="1636575" cy="8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2812919" y="229111"/>
            <a:ext cx="67965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Quattrocento Sans"/>
              <a:buNone/>
            </a:pPr>
            <a:r>
              <a:rPr b="0" i="0" lang="ru-RU" sz="2000" u="none" cap="none" strike="noStrik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Регулярная лига</a:t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234107">
            <a:off x="6220292" y="2501106"/>
            <a:ext cx="4673216" cy="281281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3738050" y="4851500"/>
            <a:ext cx="51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Проектант: Дарья Павлова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632850" y="5650450"/>
            <a:ext cx="549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Программист: </a:t>
            </a:r>
            <a:r>
              <a:rPr lang="ru-RU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Евгений Боронин</a:t>
            </a:r>
            <a:endParaRPr sz="2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695500" y="5250975"/>
            <a:ext cx="736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Схемотехник: Даниил Поповский                                                                    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802050" y="6049925"/>
            <a:ext cx="51525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Куратор: Мария Касьянова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8613" y="-8087662"/>
            <a:ext cx="26193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3ab17767bb4_1_2" title="v882-kul-6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ab17767bb4_1_2"/>
          <p:cNvSpPr txBox="1"/>
          <p:nvPr/>
        </p:nvSpPr>
        <p:spPr>
          <a:xfrm>
            <a:off x="432350" y="14402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План полета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9" name="Google Shape;299;g3ab17767bb4_1_2" title="plan.jpg"/>
          <p:cNvPicPr preferRelativeResize="0"/>
          <p:nvPr/>
        </p:nvPicPr>
        <p:blipFill rotWithShape="1">
          <a:blip r:embed="rId4">
            <a:alphaModFix/>
          </a:blip>
          <a:srcRect b="0" l="1429" r="0" t="0"/>
          <a:stretch/>
        </p:blipFill>
        <p:spPr>
          <a:xfrm>
            <a:off x="2635250" y="695275"/>
            <a:ext cx="7483474" cy="59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3ab17767bb4_1_2" title="free-icon-alien-654225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7357">
            <a:off x="9441974" y="5903245"/>
            <a:ext cx="1013628" cy="101360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ab17767bb4_1_2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3b3f03c4fbf_0_60" title="v882-kul-6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975"/>
            <a:ext cx="12192000" cy="68880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b3f03c4fbf_0_60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Алгоритм работы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g3b3f03c4fbf_0_60"/>
          <p:cNvSpPr/>
          <p:nvPr/>
        </p:nvSpPr>
        <p:spPr>
          <a:xfrm>
            <a:off x="4639687" y="752475"/>
            <a:ext cx="2488200" cy="45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70">
                <a:latin typeface="Times New Roman"/>
                <a:ea typeface="Times New Roman"/>
                <a:cs typeface="Times New Roman"/>
                <a:sym typeface="Times New Roman"/>
              </a:rPr>
              <a:t>Инициализация</a:t>
            </a:r>
            <a:endParaRPr sz="18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9" name="Google Shape;309;g3b3f03c4fbf_0_60"/>
          <p:cNvCxnSpPr/>
          <p:nvPr/>
        </p:nvCxnSpPr>
        <p:spPr>
          <a:xfrm>
            <a:off x="5883785" y="1205408"/>
            <a:ext cx="0" cy="2100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g3b3f03c4fbf_0_60"/>
          <p:cNvSpPr/>
          <p:nvPr/>
        </p:nvSpPr>
        <p:spPr>
          <a:xfrm>
            <a:off x="4498775" y="1402402"/>
            <a:ext cx="2769900" cy="45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70">
                <a:latin typeface="Times New Roman"/>
                <a:ea typeface="Times New Roman"/>
                <a:cs typeface="Times New Roman"/>
                <a:sym typeface="Times New Roman"/>
              </a:rPr>
              <a:t>Сбор данных с датчиков</a:t>
            </a:r>
            <a:endParaRPr sz="18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g3b3f03c4fbf_0_60"/>
          <p:cNvSpPr/>
          <p:nvPr/>
        </p:nvSpPr>
        <p:spPr>
          <a:xfrm>
            <a:off x="631488" y="2644300"/>
            <a:ext cx="1761000" cy="51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75">
                <a:latin typeface="Times New Roman"/>
                <a:ea typeface="Times New Roman"/>
                <a:cs typeface="Times New Roman"/>
                <a:sym typeface="Times New Roman"/>
              </a:rPr>
              <a:t>Укладка</a:t>
            </a:r>
            <a:endParaRPr sz="217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g3b3f03c4fbf_0_60"/>
          <p:cNvSpPr/>
          <p:nvPr/>
        </p:nvSpPr>
        <p:spPr>
          <a:xfrm>
            <a:off x="3866809" y="2673174"/>
            <a:ext cx="1571700" cy="51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75">
                <a:latin typeface="Times New Roman"/>
                <a:ea typeface="Times New Roman"/>
                <a:cs typeface="Times New Roman"/>
                <a:sym typeface="Times New Roman"/>
              </a:rPr>
              <a:t>Ракета</a:t>
            </a:r>
            <a:endParaRPr sz="217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g3b3f03c4fbf_0_60"/>
          <p:cNvSpPr/>
          <p:nvPr/>
        </p:nvSpPr>
        <p:spPr>
          <a:xfrm>
            <a:off x="10429100" y="2732193"/>
            <a:ext cx="1148400" cy="4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75">
                <a:latin typeface="Times New Roman"/>
                <a:ea typeface="Times New Roman"/>
                <a:cs typeface="Times New Roman"/>
                <a:sym typeface="Times New Roman"/>
              </a:rPr>
              <a:t>Земля</a:t>
            </a:r>
            <a:endParaRPr sz="217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g3b3f03c4fbf_0_60"/>
          <p:cNvSpPr/>
          <p:nvPr/>
        </p:nvSpPr>
        <p:spPr>
          <a:xfrm>
            <a:off x="7526380" y="2703307"/>
            <a:ext cx="1148400" cy="4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75">
                <a:latin typeface="Times New Roman"/>
                <a:ea typeface="Times New Roman"/>
                <a:cs typeface="Times New Roman"/>
                <a:sym typeface="Times New Roman"/>
              </a:rPr>
              <a:t>Спуск</a:t>
            </a:r>
            <a:endParaRPr sz="217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g3b3f03c4fbf_0_60"/>
          <p:cNvSpPr/>
          <p:nvPr/>
        </p:nvSpPr>
        <p:spPr>
          <a:xfrm>
            <a:off x="184437" y="3268375"/>
            <a:ext cx="2632200" cy="165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3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Если переключатель в состоянии Flight - переход в состояние ”Ракета” через 15с</a:t>
            </a:r>
            <a:endParaRPr sz="183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3b3f03c4fbf_0_60"/>
          <p:cNvSpPr/>
          <p:nvPr/>
        </p:nvSpPr>
        <p:spPr>
          <a:xfrm>
            <a:off x="3336561" y="3268363"/>
            <a:ext cx="2632200" cy="165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3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 изменении освещенности переход в состояние “Спуск” через 2c.</a:t>
            </a:r>
            <a:endParaRPr sz="183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3b3f03c4fbf_0_60"/>
          <p:cNvSpPr/>
          <p:nvPr/>
        </p:nvSpPr>
        <p:spPr>
          <a:xfrm>
            <a:off x="6203825" y="3268375"/>
            <a:ext cx="3621600" cy="217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30">
                <a:latin typeface="Times New Roman"/>
                <a:ea typeface="Times New Roman"/>
                <a:cs typeface="Times New Roman"/>
                <a:sym typeface="Times New Roman"/>
              </a:rPr>
              <a:t>Аппарат стабилизируется, определяет местоположение, оценивает ориентацию, корректирует угол крыльев и движется к заданному месту. При прекращении снижения — переходит в режим «Земля».</a:t>
            </a:r>
            <a:endParaRPr sz="183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b3f03c4fbf_0_60"/>
          <p:cNvSpPr/>
          <p:nvPr/>
        </p:nvSpPr>
        <p:spPr>
          <a:xfrm>
            <a:off x="10062591" y="3656097"/>
            <a:ext cx="1761000" cy="80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70">
                <a:latin typeface="Times New Roman"/>
                <a:ea typeface="Times New Roman"/>
                <a:cs typeface="Times New Roman"/>
                <a:sym typeface="Times New Roman"/>
              </a:rPr>
              <a:t>Включение пищалки</a:t>
            </a:r>
            <a:endParaRPr sz="18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g3b3f03c4fbf_0_60"/>
          <p:cNvSpPr/>
          <p:nvPr/>
        </p:nvSpPr>
        <p:spPr>
          <a:xfrm>
            <a:off x="3701128" y="5780398"/>
            <a:ext cx="4370400" cy="4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70">
                <a:latin typeface="Times New Roman"/>
                <a:ea typeface="Times New Roman"/>
                <a:cs typeface="Times New Roman"/>
                <a:sym typeface="Times New Roman"/>
              </a:rPr>
              <a:t>Передача основных данных на землю</a:t>
            </a:r>
            <a:endParaRPr sz="18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g3b3f03c4fbf_0_60"/>
          <p:cNvSpPr/>
          <p:nvPr/>
        </p:nvSpPr>
        <p:spPr>
          <a:xfrm>
            <a:off x="3701128" y="6334050"/>
            <a:ext cx="4370400" cy="4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7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050" lIns="69050" spcFirstLastPara="1" rIns="69050" wrap="square" tIns="6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70">
                <a:latin typeface="Times New Roman"/>
                <a:ea typeface="Times New Roman"/>
                <a:cs typeface="Times New Roman"/>
                <a:sym typeface="Times New Roman"/>
              </a:rPr>
              <a:t>Запись полученных данных на SD</a:t>
            </a:r>
            <a:endParaRPr sz="187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1" name="Google Shape;321;g3b3f03c4fbf_0_60"/>
          <p:cNvCxnSpPr>
            <a:stCxn id="320" idx="3"/>
          </p:cNvCxnSpPr>
          <p:nvPr/>
        </p:nvCxnSpPr>
        <p:spPr>
          <a:xfrm>
            <a:off x="8071528" y="6534450"/>
            <a:ext cx="3993600" cy="2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g3b3f03c4fbf_0_60"/>
          <p:cNvCxnSpPr/>
          <p:nvPr/>
        </p:nvCxnSpPr>
        <p:spPr>
          <a:xfrm rot="10800000">
            <a:off x="12033175" y="1627375"/>
            <a:ext cx="27900" cy="4923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g3b3f03c4fbf_0_60"/>
          <p:cNvCxnSpPr>
            <a:endCxn id="310" idx="3"/>
          </p:cNvCxnSpPr>
          <p:nvPr/>
        </p:nvCxnSpPr>
        <p:spPr>
          <a:xfrm rot="10800000">
            <a:off x="7268675" y="1628902"/>
            <a:ext cx="4767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g3b3f03c4fbf_0_60"/>
          <p:cNvCxnSpPr/>
          <p:nvPr/>
        </p:nvCxnSpPr>
        <p:spPr>
          <a:xfrm>
            <a:off x="2813176" y="4128778"/>
            <a:ext cx="530100" cy="2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g3b3f03c4fbf_0_60"/>
          <p:cNvCxnSpPr>
            <a:stCxn id="316" idx="3"/>
          </p:cNvCxnSpPr>
          <p:nvPr/>
        </p:nvCxnSpPr>
        <p:spPr>
          <a:xfrm flipH="1" rot="10800000">
            <a:off x="5968761" y="4092313"/>
            <a:ext cx="227700" cy="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g3b3f03c4fbf_0_60"/>
          <p:cNvCxnSpPr>
            <a:endCxn id="318" idx="1"/>
          </p:cNvCxnSpPr>
          <p:nvPr/>
        </p:nvCxnSpPr>
        <p:spPr>
          <a:xfrm flipH="1" rot="10800000">
            <a:off x="9825891" y="4057947"/>
            <a:ext cx="236700" cy="3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g3b3f03c4fbf_0_60"/>
          <p:cNvSpPr/>
          <p:nvPr/>
        </p:nvSpPr>
        <p:spPr>
          <a:xfrm>
            <a:off x="-6124250" y="2155750"/>
            <a:ext cx="11819400" cy="3324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2950" lIns="92950" spcFirstLastPara="1" rIns="92950" wrap="square" tIns="92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3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g3b3f03c4fbf_0_60"/>
          <p:cNvCxnSpPr/>
          <p:nvPr/>
        </p:nvCxnSpPr>
        <p:spPr>
          <a:xfrm>
            <a:off x="5883785" y="1855345"/>
            <a:ext cx="5100" cy="325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g3b3f03c4fbf_0_60"/>
          <p:cNvCxnSpPr>
            <a:endCxn id="319" idx="0"/>
          </p:cNvCxnSpPr>
          <p:nvPr/>
        </p:nvCxnSpPr>
        <p:spPr>
          <a:xfrm>
            <a:off x="5883028" y="5493598"/>
            <a:ext cx="3300" cy="286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g3b3f03c4fbf_0_60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g3b3f03c4fbf_0_60"/>
          <p:cNvCxnSpPr/>
          <p:nvPr/>
        </p:nvCxnSpPr>
        <p:spPr>
          <a:xfrm>
            <a:off x="5884678" y="6139776"/>
            <a:ext cx="3300" cy="286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3b3f03c4fbf_1_21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00" y="-1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b3f03c4fbf_1_21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Математика управление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g3b3f03c4fbf_1_21"/>
          <p:cNvSpPr/>
          <p:nvPr/>
        </p:nvSpPr>
        <p:spPr>
          <a:xfrm>
            <a:off x="3317550" y="1222625"/>
            <a:ext cx="5556900" cy="110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100">
                <a:latin typeface="Times New Roman"/>
                <a:ea typeface="Times New Roman"/>
                <a:cs typeface="Times New Roman"/>
                <a:sym typeface="Times New Roman"/>
              </a:rPr>
              <a:t>Задача 1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latin typeface="Times New Roman"/>
                <a:ea typeface="Times New Roman"/>
                <a:cs typeface="Times New Roman"/>
                <a:sym typeface="Times New Roman"/>
              </a:rPr>
              <a:t>Пересчет направления на цель из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latin typeface="Times New Roman"/>
                <a:ea typeface="Times New Roman"/>
                <a:cs typeface="Times New Roman"/>
                <a:sym typeface="Times New Roman"/>
              </a:rPr>
              <a:t>г</a:t>
            </a:r>
            <a:r>
              <a:rPr lang="ru-RU" sz="2100">
                <a:latin typeface="Times New Roman"/>
                <a:ea typeface="Times New Roman"/>
                <a:cs typeface="Times New Roman"/>
                <a:sym typeface="Times New Roman"/>
              </a:rPr>
              <a:t>еодезической СК в топоцентрическую СК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g3b3f03c4fbf_1_21"/>
          <p:cNvSpPr/>
          <p:nvPr/>
        </p:nvSpPr>
        <p:spPr>
          <a:xfrm>
            <a:off x="3317550" y="3316838"/>
            <a:ext cx="5556900" cy="107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2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Пересчет направления на цель из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latin typeface="Times New Roman"/>
                <a:ea typeface="Times New Roman"/>
                <a:cs typeface="Times New Roman"/>
                <a:sym typeface="Times New Roman"/>
              </a:rPr>
              <a:t>топоцентрической </a:t>
            </a:r>
            <a:r>
              <a:rPr lang="ru-RU" sz="2100">
                <a:latin typeface="Times New Roman"/>
                <a:ea typeface="Times New Roman"/>
                <a:cs typeface="Times New Roman"/>
                <a:sym typeface="Times New Roman"/>
              </a:rPr>
              <a:t>СК в СК аппарата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g3b3f03c4fbf_1_21"/>
          <p:cNvSpPr/>
          <p:nvPr/>
        </p:nvSpPr>
        <p:spPr>
          <a:xfrm>
            <a:off x="3312350" y="5206525"/>
            <a:ext cx="5556900" cy="140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3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Пересчет направления на цель в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latin typeface="Times New Roman"/>
                <a:ea typeface="Times New Roman"/>
                <a:cs typeface="Times New Roman"/>
                <a:sym typeface="Times New Roman"/>
              </a:rPr>
              <a:t>СК аппарата в требуемый угол 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поворота </a:t>
            </a:r>
            <a:r>
              <a:rPr lang="ru-RU" sz="2100">
                <a:latin typeface="Times New Roman"/>
                <a:ea typeface="Times New Roman"/>
                <a:cs typeface="Times New Roman"/>
                <a:sym typeface="Times New Roman"/>
              </a:rPr>
              <a:t>крыльев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1" name="Google Shape;341;g3b3f03c4fbf_1_21"/>
          <p:cNvCxnSpPr>
            <a:endCxn id="338" idx="1"/>
          </p:cNvCxnSpPr>
          <p:nvPr/>
        </p:nvCxnSpPr>
        <p:spPr>
          <a:xfrm flipH="1" rot="10800000">
            <a:off x="2666850" y="1776725"/>
            <a:ext cx="650700" cy="1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g3b3f03c4fbf_1_21"/>
          <p:cNvSpPr/>
          <p:nvPr/>
        </p:nvSpPr>
        <p:spPr>
          <a:xfrm>
            <a:off x="9527800" y="1003175"/>
            <a:ext cx="2514600" cy="147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 на </a:t>
            </a: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топоцентрическую СК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3" name="Google Shape;343;g3b3f03c4fbf_1_21"/>
          <p:cNvCxnSpPr>
            <a:endCxn id="342" idx="1"/>
          </p:cNvCxnSpPr>
          <p:nvPr/>
        </p:nvCxnSpPr>
        <p:spPr>
          <a:xfrm>
            <a:off x="8874400" y="1738625"/>
            <a:ext cx="653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g3b3f03c4fbf_1_21"/>
          <p:cNvCxnSpPr>
            <a:stCxn id="345" idx="3"/>
          </p:cNvCxnSpPr>
          <p:nvPr/>
        </p:nvCxnSpPr>
        <p:spPr>
          <a:xfrm>
            <a:off x="2597600" y="3851899"/>
            <a:ext cx="742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g3b3f03c4fbf_1_21"/>
          <p:cNvSpPr/>
          <p:nvPr/>
        </p:nvSpPr>
        <p:spPr>
          <a:xfrm>
            <a:off x="83000" y="2599099"/>
            <a:ext cx="2514600" cy="250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 на </a:t>
            </a: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топоцентрической СК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Данные с датчиков: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акселерометр + гироскоп, магнитометр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g3b3f03c4fbf_1_21"/>
          <p:cNvSpPr/>
          <p:nvPr/>
        </p:nvSpPr>
        <p:spPr>
          <a:xfrm>
            <a:off x="9485350" y="3116450"/>
            <a:ext cx="2514600" cy="147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 на </a:t>
            </a: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СК аппарата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47" name="Google Shape;347;g3b3f03c4fbf_1_21"/>
          <p:cNvCxnSpPr/>
          <p:nvPr/>
        </p:nvCxnSpPr>
        <p:spPr>
          <a:xfrm>
            <a:off x="8874448" y="3851900"/>
            <a:ext cx="605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g3b3f03c4fbf_1_21"/>
          <p:cNvCxnSpPr/>
          <p:nvPr/>
        </p:nvCxnSpPr>
        <p:spPr>
          <a:xfrm>
            <a:off x="8874448" y="5910325"/>
            <a:ext cx="605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g3b3f03c4fbf_1_21"/>
          <p:cNvSpPr/>
          <p:nvPr/>
        </p:nvSpPr>
        <p:spPr>
          <a:xfrm>
            <a:off x="60125" y="5176075"/>
            <a:ext cx="2514600" cy="147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 на </a:t>
            </a:r>
            <a:r>
              <a:rPr lang="ru-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СК аппарата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0" name="Google Shape;350;g3b3f03c4fbf_1_21"/>
          <p:cNvCxnSpPr>
            <a:stCxn id="349" idx="3"/>
          </p:cNvCxnSpPr>
          <p:nvPr/>
        </p:nvCxnSpPr>
        <p:spPr>
          <a:xfrm flipH="1" rot="10800000">
            <a:off x="2574725" y="5909125"/>
            <a:ext cx="742200" cy="2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g3b3f03c4fbf_1_21"/>
          <p:cNvSpPr/>
          <p:nvPr/>
        </p:nvSpPr>
        <p:spPr>
          <a:xfrm>
            <a:off x="9485350" y="5260525"/>
            <a:ext cx="2514600" cy="13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</a:t>
            </a: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гол поворота крыльев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g3b3f03c4fbf_1_21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3b3f03c4fbf_1_21"/>
          <p:cNvSpPr/>
          <p:nvPr/>
        </p:nvSpPr>
        <p:spPr>
          <a:xfrm>
            <a:off x="149600" y="1003175"/>
            <a:ext cx="2514600" cy="147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Hᵣ, Bᵣ, Lᵣ аппарата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dk1"/>
                </a:solidFill>
              </a:rPr>
              <a:t>Hₚ, Bₚ, Lₚ целевой точки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9241a11ecc_14_6" title="v882-kul-6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9241a11ecc_14_6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1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g39241a11ecc_14_6"/>
          <p:cNvSpPr/>
          <p:nvPr/>
        </p:nvSpPr>
        <p:spPr>
          <a:xfrm>
            <a:off x="7338525" y="585825"/>
            <a:ext cx="4658700" cy="4386900"/>
          </a:xfrm>
          <a:prstGeom prst="rect">
            <a:avLst/>
          </a:prstGeom>
          <a:solidFill>
            <a:schemeClr val="lt1"/>
          </a:solidFill>
          <a:ln cap="flat" cmpd="sng" w="1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8925" lIns="118925" spcFirstLastPara="1" rIns="118925" wrap="square" tIns="118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39241a11ecc_14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9074" y="673963"/>
            <a:ext cx="4419276" cy="425353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9241a11ecc_14_6"/>
          <p:cNvSpPr txBox="1"/>
          <p:nvPr/>
        </p:nvSpPr>
        <p:spPr>
          <a:xfrm>
            <a:off x="168338" y="585825"/>
            <a:ext cx="71181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Преобразование из геодезических координат в топоцентрические координаты ENU состоит из двух этапов: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Преобразование координат из </a:t>
            </a:r>
            <a:r>
              <a:rPr b="1"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геодезической </a:t>
            </a:r>
            <a:r>
              <a:rPr b="1"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эллипсоидной</a:t>
            </a: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СК в </a:t>
            </a:r>
            <a:r>
              <a:rPr b="1"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геодезическую прямоугольную </a:t>
            </a: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Преобразование координат из </a:t>
            </a:r>
            <a:r>
              <a:rPr b="1"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геодезической </a:t>
            </a:r>
            <a:r>
              <a:rPr b="1"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прямоугольной</a:t>
            </a: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</a:t>
            </a:r>
            <a:r>
              <a:rPr b="1"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топоцентрическую</a:t>
            </a: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систему координат ENU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3" name="Google Shape;363;g39241a11ecc_14_6" title="Снимок экрана 2026-01-10 20142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013" y="5013050"/>
            <a:ext cx="6678725" cy="114999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39241a11ecc_14_6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5" name="Google Shape;365;g39241a11ecc_14_6"/>
          <p:cNvCxnSpPr>
            <a:endCxn id="366" idx="1"/>
          </p:cNvCxnSpPr>
          <p:nvPr/>
        </p:nvCxnSpPr>
        <p:spPr>
          <a:xfrm flipH="1" rot="10800000">
            <a:off x="8305350" y="5462800"/>
            <a:ext cx="1536000" cy="471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g39241a11ecc_14_6"/>
          <p:cNvSpPr txBox="1"/>
          <p:nvPr/>
        </p:nvSpPr>
        <p:spPr>
          <a:xfrm>
            <a:off x="9841350" y="5155000"/>
            <a:ext cx="21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Ц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(Xp, Yp, Zp)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39241a11ecc_14_6"/>
          <p:cNvSpPr txBox="1"/>
          <p:nvPr/>
        </p:nvSpPr>
        <p:spPr>
          <a:xfrm>
            <a:off x="8032500" y="5952875"/>
            <a:ext cx="208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(Xr, Yr, Zr)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g39241a11ecc_14_6" title="Снимок экрана 2026-01-16 20053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25" y="2360437"/>
            <a:ext cx="3409350" cy="125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39241a11ecc_14_6" title="Снимок экрана 2026-01-16 200634.png"/>
          <p:cNvPicPr preferRelativeResize="0"/>
          <p:nvPr/>
        </p:nvPicPr>
        <p:blipFill rotWithShape="1">
          <a:blip r:embed="rId8">
            <a:alphaModFix/>
          </a:blip>
          <a:srcRect b="0" l="0" r="38088" t="0"/>
          <a:stretch/>
        </p:blipFill>
        <p:spPr>
          <a:xfrm>
            <a:off x="3998325" y="2159587"/>
            <a:ext cx="2946900" cy="7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9241a11ecc_14_6"/>
          <p:cNvSpPr txBox="1"/>
          <p:nvPr/>
        </p:nvSpPr>
        <p:spPr>
          <a:xfrm>
            <a:off x="3882550" y="2805286"/>
            <a:ext cx="3376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и b - экваториальный (большая полуось) и полярный радиусы (малая полуось)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g39241a11ecc_14_6"/>
          <p:cNvSpPr txBox="1"/>
          <p:nvPr/>
        </p:nvSpPr>
        <p:spPr>
          <a:xfrm>
            <a:off x="432350" y="6228775"/>
            <a:ext cx="651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Получаем вектор</a:t>
            </a:r>
            <a:r>
              <a:rPr b="1"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x, y, z</a:t>
            </a: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 в топоцентрической СК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3b6de6369b0_15_0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b6de6369b0_15_0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2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g3b6de6369b0_15_0"/>
          <p:cNvSpPr txBox="1"/>
          <p:nvPr/>
        </p:nvSpPr>
        <p:spPr>
          <a:xfrm>
            <a:off x="4467625" y="913175"/>
            <a:ext cx="7495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</a:t>
            </a:r>
            <a:r>
              <a:rPr lang="ru-RU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ля оценки ориентации объекта относительно топографической СК используем </a:t>
            </a:r>
            <a:r>
              <a:rPr lang="ru-RU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Фильтр Маджвика.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реализации фильтра, берутся данные из :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ru-RU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Акселерометр + гироскоп LSM6DS3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●"/>
            </a:pPr>
            <a:r>
              <a:rPr lang="ru-RU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Магнитометр LIS3MDL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результате получаем кватернион поворота СК аппарата относительно топоцентрической СК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Вектор направления на цель в СК аппарата посчитаем по формуле: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g3b6de6369b0_15_0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g3b6de6369b0_15_0"/>
          <p:cNvPicPr preferRelativeResize="0"/>
          <p:nvPr/>
        </p:nvPicPr>
        <p:blipFill rotWithShape="1">
          <a:blip r:embed="rId4">
            <a:alphaModFix/>
          </a:blip>
          <a:srcRect b="0" l="4598" r="0" t="3025"/>
          <a:stretch/>
        </p:blipFill>
        <p:spPr>
          <a:xfrm>
            <a:off x="303200" y="1021325"/>
            <a:ext cx="4035276" cy="3662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g3b6de6369b0_15_0"/>
          <p:cNvGrpSpPr/>
          <p:nvPr/>
        </p:nvGrpSpPr>
        <p:grpSpPr>
          <a:xfrm>
            <a:off x="6528034" y="4854518"/>
            <a:ext cx="3374975" cy="1684733"/>
            <a:chOff x="6344100" y="4952875"/>
            <a:chExt cx="2986175" cy="1490650"/>
          </a:xfrm>
        </p:grpSpPr>
        <p:pic>
          <p:nvPicPr>
            <p:cNvPr id="382" name="Google Shape;382;g3b6de6369b0_15_0"/>
            <p:cNvPicPr preferRelativeResize="0"/>
            <p:nvPr/>
          </p:nvPicPr>
          <p:blipFill rotWithShape="1">
            <a:blip r:embed="rId5">
              <a:alphaModFix/>
            </a:blip>
            <a:srcRect b="0" l="0" r="59157" t="0"/>
            <a:stretch/>
          </p:blipFill>
          <p:spPr>
            <a:xfrm>
              <a:off x="6344100" y="4952875"/>
              <a:ext cx="2986175" cy="1490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g3b6de6369b0_15_0"/>
            <p:cNvSpPr/>
            <p:nvPr/>
          </p:nvSpPr>
          <p:spPr>
            <a:xfrm rot="7635984">
              <a:off x="9062024" y="5798807"/>
              <a:ext cx="260106" cy="125042"/>
            </a:xfrm>
            <a:prstGeom prst="rect">
              <a:avLst/>
            </a:prstGeom>
            <a:solidFill>
              <a:schemeClr val="lt1"/>
            </a:solidFill>
            <a:ln cap="flat" cmpd="sng" w="107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3325" lIns="103325" spcFirstLastPara="1" rIns="103325" wrap="square" tIns="1033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82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4" name="Google Shape;384;g3b6de6369b0_15_0" title="Снимок экрана 2026-01-23 1925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638" y="5335925"/>
            <a:ext cx="4296400" cy="7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39241a11ecc_14_12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g39241a11ecc_14_12"/>
          <p:cNvCxnSpPr/>
          <p:nvPr/>
        </p:nvCxnSpPr>
        <p:spPr>
          <a:xfrm flipH="1" rot="10800000">
            <a:off x="2634975" y="1754425"/>
            <a:ext cx="4645200" cy="15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g39241a11ecc_14_12"/>
          <p:cNvCxnSpPr/>
          <p:nvPr/>
        </p:nvCxnSpPr>
        <p:spPr>
          <a:xfrm flipH="1" rot="10800000">
            <a:off x="5237200" y="621900"/>
            <a:ext cx="8700" cy="2109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g39241a11ecc_14_12"/>
          <p:cNvCxnSpPr/>
          <p:nvPr/>
        </p:nvCxnSpPr>
        <p:spPr>
          <a:xfrm flipH="1" rot="10800000">
            <a:off x="3361838" y="2197125"/>
            <a:ext cx="1232100" cy="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g39241a11ecc_14_12"/>
          <p:cNvCxnSpPr/>
          <p:nvPr/>
        </p:nvCxnSpPr>
        <p:spPr>
          <a:xfrm rot="10800000">
            <a:off x="4592450" y="1761625"/>
            <a:ext cx="1500" cy="43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g39241a11ecc_14_12"/>
          <p:cNvCxnSpPr/>
          <p:nvPr/>
        </p:nvCxnSpPr>
        <p:spPr>
          <a:xfrm flipH="1" rot="10800000">
            <a:off x="4579313" y="1752125"/>
            <a:ext cx="1232100" cy="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g39241a11ecc_14_12"/>
          <p:cNvCxnSpPr/>
          <p:nvPr/>
        </p:nvCxnSpPr>
        <p:spPr>
          <a:xfrm rot="10800000">
            <a:off x="5824550" y="1344300"/>
            <a:ext cx="1500" cy="43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g39241a11ecc_14_12"/>
          <p:cNvCxnSpPr/>
          <p:nvPr/>
        </p:nvCxnSpPr>
        <p:spPr>
          <a:xfrm flipH="1" rot="10800000">
            <a:off x="5811413" y="1344300"/>
            <a:ext cx="1232100" cy="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g39241a11ecc_14_12"/>
          <p:cNvSpPr txBox="1"/>
          <p:nvPr/>
        </p:nvSpPr>
        <p:spPr>
          <a:xfrm>
            <a:off x="4930200" y="292625"/>
            <a:ext cx="3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98" name="Google Shape;398;g39241a11ecc_14_12"/>
          <p:cNvCxnSpPr/>
          <p:nvPr/>
        </p:nvCxnSpPr>
        <p:spPr>
          <a:xfrm flipH="1" rot="10800000">
            <a:off x="5237200" y="3332975"/>
            <a:ext cx="8700" cy="2109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g39241a11ecc_14_12"/>
          <p:cNvCxnSpPr/>
          <p:nvPr/>
        </p:nvCxnSpPr>
        <p:spPr>
          <a:xfrm flipH="1" rot="10800000">
            <a:off x="2458450" y="4683625"/>
            <a:ext cx="5562000" cy="21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g39241a11ecc_14_12"/>
          <p:cNvCxnSpPr/>
          <p:nvPr/>
        </p:nvCxnSpPr>
        <p:spPr>
          <a:xfrm flipH="1" rot="10800000">
            <a:off x="5844988" y="5117425"/>
            <a:ext cx="1232100" cy="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g39241a11ecc_14_12"/>
          <p:cNvCxnSpPr/>
          <p:nvPr/>
        </p:nvCxnSpPr>
        <p:spPr>
          <a:xfrm rot="10800000">
            <a:off x="5855500" y="4683625"/>
            <a:ext cx="1500" cy="43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g39241a11ecc_14_12"/>
          <p:cNvCxnSpPr/>
          <p:nvPr/>
        </p:nvCxnSpPr>
        <p:spPr>
          <a:xfrm flipH="1" rot="10800000">
            <a:off x="4612888" y="4690525"/>
            <a:ext cx="1232100" cy="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g39241a11ecc_14_12"/>
          <p:cNvCxnSpPr/>
          <p:nvPr/>
        </p:nvCxnSpPr>
        <p:spPr>
          <a:xfrm rot="10800000">
            <a:off x="4626100" y="4256725"/>
            <a:ext cx="1500" cy="433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g39241a11ecc_14_12"/>
          <p:cNvCxnSpPr/>
          <p:nvPr/>
        </p:nvCxnSpPr>
        <p:spPr>
          <a:xfrm flipH="1" rot="10800000">
            <a:off x="3407938" y="4256725"/>
            <a:ext cx="1232100" cy="78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g39241a11ecc_14_12"/>
          <p:cNvSpPr txBox="1"/>
          <p:nvPr/>
        </p:nvSpPr>
        <p:spPr>
          <a:xfrm>
            <a:off x="4891300" y="2971725"/>
            <a:ext cx="3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g39241a11ecc_14_12"/>
          <p:cNvSpPr txBox="1"/>
          <p:nvPr/>
        </p:nvSpPr>
        <p:spPr>
          <a:xfrm>
            <a:off x="7351175" y="1454425"/>
            <a:ext cx="5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g39241a11ecc_14_12"/>
          <p:cNvSpPr txBox="1"/>
          <p:nvPr/>
        </p:nvSpPr>
        <p:spPr>
          <a:xfrm>
            <a:off x="9125875" y="4301150"/>
            <a:ext cx="5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g39241a11ecc_14_12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39241a11ecc_14_12"/>
          <p:cNvSpPr txBox="1"/>
          <p:nvPr/>
        </p:nvSpPr>
        <p:spPr>
          <a:xfrm>
            <a:off x="719275" y="2779475"/>
            <a:ext cx="33735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l1 = 45, l2 =45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l1 = 30, l2 = 60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l1 = 90, l2 = 30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39241a11ecc_14_12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Задача 3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g39241a11ecc_14_12"/>
          <p:cNvSpPr txBox="1"/>
          <p:nvPr/>
        </p:nvSpPr>
        <p:spPr>
          <a:xfrm>
            <a:off x="231850" y="795650"/>
            <a:ext cx="54615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Рассчитаем</a:t>
            </a:r>
            <a:r>
              <a:rPr lang="ru-RU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угол направления на цель в плоскости XY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зависимости от угла направления на цель выберем углы поворота крыльев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39241a11ecc_14_12"/>
          <p:cNvPicPr preferRelativeResize="0"/>
          <p:nvPr/>
        </p:nvPicPr>
        <p:blipFill rotWithShape="1">
          <a:blip r:embed="rId4">
            <a:alphaModFix/>
          </a:blip>
          <a:srcRect b="0" l="0" r="0" t="4933"/>
          <a:stretch/>
        </p:blipFill>
        <p:spPr>
          <a:xfrm>
            <a:off x="5811424" y="274886"/>
            <a:ext cx="4048507" cy="36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39241a11ecc_14_12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g39241a11ecc_14_12"/>
          <p:cNvCxnSpPr/>
          <p:nvPr/>
        </p:nvCxnSpPr>
        <p:spPr>
          <a:xfrm flipH="1">
            <a:off x="7139525" y="2684425"/>
            <a:ext cx="18372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g39241a11ecc_14_12"/>
          <p:cNvCxnSpPr/>
          <p:nvPr/>
        </p:nvCxnSpPr>
        <p:spPr>
          <a:xfrm flipH="1" rot="10800000">
            <a:off x="8952250" y="2324325"/>
            <a:ext cx="338100" cy="36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6" name="Google Shape;416;g39241a11ecc_14_12"/>
          <p:cNvSpPr txBox="1"/>
          <p:nvPr/>
        </p:nvSpPr>
        <p:spPr>
          <a:xfrm>
            <a:off x="8219150" y="1770025"/>
            <a:ext cx="4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39241a11ecc_14_12"/>
          <p:cNvSpPr txBox="1"/>
          <p:nvPr/>
        </p:nvSpPr>
        <p:spPr>
          <a:xfrm>
            <a:off x="7077100" y="2007800"/>
            <a:ext cx="4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g39241a11ecc_14_12" title="Снимок экрана 2026-01-24 17042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8950" y="1682901"/>
            <a:ext cx="3373500" cy="14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39241a11ecc_14_12" title="Диаграмма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938" y="4145873"/>
            <a:ext cx="10265164" cy="24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39241a11ecc_20_14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9241a11ecc_20_14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❏"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 передачи данных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g39241a11ecc_20_14"/>
          <p:cNvSpPr/>
          <p:nvPr/>
        </p:nvSpPr>
        <p:spPr>
          <a:xfrm>
            <a:off x="2999152" y="2294634"/>
            <a:ext cx="1450800" cy="1005000"/>
          </a:xfrm>
          <a:prstGeom prst="rect">
            <a:avLst/>
          </a:prstGeom>
          <a:solidFill>
            <a:srgbClr val="9FC5E8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85">
                <a:latin typeface="Calibri"/>
                <a:ea typeface="Calibri"/>
                <a:cs typeface="Calibri"/>
                <a:sym typeface="Calibri"/>
              </a:rPr>
              <a:t>Радиомодуль E220-400T22S</a:t>
            </a:r>
            <a:endParaRPr sz="168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39241a11ecc_20_14"/>
          <p:cNvSpPr/>
          <p:nvPr/>
        </p:nvSpPr>
        <p:spPr>
          <a:xfrm>
            <a:off x="549123" y="2294634"/>
            <a:ext cx="1882800" cy="1005000"/>
          </a:xfrm>
          <a:prstGeom prst="rect">
            <a:avLst/>
          </a:prstGeom>
          <a:solidFill>
            <a:schemeClr val="lt2"/>
          </a:solidFill>
          <a:ln cap="flat" cmpd="sng" w="84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85">
                <a:latin typeface="Calibri"/>
                <a:ea typeface="Calibri"/>
                <a:cs typeface="Calibri"/>
                <a:sym typeface="Calibri"/>
              </a:rPr>
              <a:t> Микроконтроллер STM32F103C8T6</a:t>
            </a:r>
            <a:endParaRPr sz="1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39241a11ecc_20_14"/>
          <p:cNvSpPr/>
          <p:nvPr/>
        </p:nvSpPr>
        <p:spPr>
          <a:xfrm>
            <a:off x="2804843" y="3832879"/>
            <a:ext cx="1450800" cy="1005000"/>
          </a:xfrm>
          <a:prstGeom prst="rect">
            <a:avLst/>
          </a:prstGeom>
          <a:solidFill>
            <a:srgbClr val="9FC5E8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85">
                <a:latin typeface="Calibri"/>
                <a:ea typeface="Calibri"/>
                <a:cs typeface="Calibri"/>
                <a:sym typeface="Calibri"/>
              </a:rPr>
              <a:t>SD-Карта</a:t>
            </a:r>
            <a:endParaRPr sz="1685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g39241a11ecc_20_14"/>
          <p:cNvCxnSpPr>
            <a:endCxn id="430" idx="1"/>
          </p:cNvCxnSpPr>
          <p:nvPr/>
        </p:nvCxnSpPr>
        <p:spPr>
          <a:xfrm>
            <a:off x="4449760" y="2797134"/>
            <a:ext cx="652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g39241a11ecc_20_14"/>
          <p:cNvCxnSpPr>
            <a:stCxn id="427" idx="3"/>
          </p:cNvCxnSpPr>
          <p:nvPr/>
        </p:nvCxnSpPr>
        <p:spPr>
          <a:xfrm>
            <a:off x="2431923" y="2797134"/>
            <a:ext cx="567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g39241a11ecc_20_14"/>
          <p:cNvCxnSpPr>
            <a:stCxn id="427" idx="2"/>
            <a:endCxn id="428" idx="1"/>
          </p:cNvCxnSpPr>
          <p:nvPr/>
        </p:nvCxnSpPr>
        <p:spPr>
          <a:xfrm>
            <a:off x="1490523" y="3299634"/>
            <a:ext cx="1314300" cy="1035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g39241a11ecc_20_14"/>
          <p:cNvSpPr/>
          <p:nvPr/>
        </p:nvSpPr>
        <p:spPr>
          <a:xfrm>
            <a:off x="5101960" y="2294634"/>
            <a:ext cx="1450800" cy="1005000"/>
          </a:xfrm>
          <a:prstGeom prst="rect">
            <a:avLst/>
          </a:prstGeom>
          <a:solidFill>
            <a:srgbClr val="CFE2F3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85">
                <a:latin typeface="Calibri"/>
                <a:ea typeface="Calibri"/>
                <a:cs typeface="Calibri"/>
                <a:sym typeface="Calibri"/>
              </a:rPr>
              <a:t>Антенна</a:t>
            </a:r>
            <a:endParaRPr sz="1685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g39241a11ecc_20_14"/>
          <p:cNvCxnSpPr/>
          <p:nvPr/>
        </p:nvCxnSpPr>
        <p:spPr>
          <a:xfrm>
            <a:off x="6552926" y="2782601"/>
            <a:ext cx="854100" cy="0"/>
          </a:xfrm>
          <a:prstGeom prst="straightConnector1">
            <a:avLst/>
          </a:prstGeom>
          <a:noFill/>
          <a:ln cap="flat" cmpd="sng" w="84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g39241a11ecc_20_14"/>
          <p:cNvSpPr/>
          <p:nvPr/>
        </p:nvSpPr>
        <p:spPr>
          <a:xfrm>
            <a:off x="7553452" y="2347686"/>
            <a:ext cx="1450800" cy="1005000"/>
          </a:xfrm>
          <a:prstGeom prst="rect">
            <a:avLst/>
          </a:prstGeom>
          <a:solidFill>
            <a:srgbClr val="CFE2F3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85">
                <a:latin typeface="Calibri"/>
                <a:ea typeface="Calibri"/>
                <a:cs typeface="Calibri"/>
                <a:sym typeface="Calibri"/>
              </a:rPr>
              <a:t>Антенна</a:t>
            </a:r>
            <a:endParaRPr sz="1685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5" name="Google Shape;435;g39241a11ecc_20_14"/>
          <p:cNvCxnSpPr>
            <a:stCxn id="434" idx="3"/>
          </p:cNvCxnSpPr>
          <p:nvPr/>
        </p:nvCxnSpPr>
        <p:spPr>
          <a:xfrm>
            <a:off x="9004252" y="2850186"/>
            <a:ext cx="7395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g39241a11ecc_20_14"/>
          <p:cNvCxnSpPr/>
          <p:nvPr/>
        </p:nvCxnSpPr>
        <p:spPr>
          <a:xfrm>
            <a:off x="6552926" y="2782601"/>
            <a:ext cx="854100" cy="0"/>
          </a:xfrm>
          <a:prstGeom prst="straightConnector1">
            <a:avLst/>
          </a:prstGeom>
          <a:noFill/>
          <a:ln cap="flat" cmpd="sng" w="84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g39241a11ecc_20_14"/>
          <p:cNvCxnSpPr>
            <a:endCxn id="438" idx="0"/>
          </p:cNvCxnSpPr>
          <p:nvPr/>
        </p:nvCxnSpPr>
        <p:spPr>
          <a:xfrm>
            <a:off x="10469425" y="3352990"/>
            <a:ext cx="0" cy="723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g39241a11ecc_20_14"/>
          <p:cNvSpPr/>
          <p:nvPr/>
        </p:nvSpPr>
        <p:spPr>
          <a:xfrm>
            <a:off x="455550" y="1462650"/>
            <a:ext cx="6149400" cy="3932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6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g39241a11ecc_20_14"/>
          <p:cNvSpPr/>
          <p:nvPr/>
        </p:nvSpPr>
        <p:spPr>
          <a:xfrm>
            <a:off x="9744025" y="4076290"/>
            <a:ext cx="1450800" cy="1005000"/>
          </a:xfrm>
          <a:prstGeom prst="rect">
            <a:avLst/>
          </a:prstGeom>
          <a:solidFill>
            <a:srgbClr val="CFE2F3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85">
                <a:latin typeface="Calibri"/>
                <a:ea typeface="Calibri"/>
                <a:cs typeface="Calibri"/>
                <a:sym typeface="Calibri"/>
              </a:rPr>
              <a:t>Ноутбук</a:t>
            </a:r>
            <a:endParaRPr sz="168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39241a11ecc_20_14"/>
          <p:cNvSpPr txBox="1"/>
          <p:nvPr/>
        </p:nvSpPr>
        <p:spPr>
          <a:xfrm>
            <a:off x="2804843" y="5371124"/>
            <a:ext cx="81450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81100" lIns="81100" spcFirstLastPara="1" rIns="81100" wrap="square" tIns="81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Аппарат                                                      Земля  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39241a11ecc_20_14"/>
          <p:cNvSpPr/>
          <p:nvPr/>
        </p:nvSpPr>
        <p:spPr>
          <a:xfrm>
            <a:off x="7553453" y="1462650"/>
            <a:ext cx="3892800" cy="3932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39241a11ecc_20_14"/>
          <p:cNvSpPr/>
          <p:nvPr/>
        </p:nvSpPr>
        <p:spPr>
          <a:xfrm>
            <a:off x="6604950" y="2589975"/>
            <a:ext cx="999900" cy="5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4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39241a11ecc_20_14"/>
          <p:cNvSpPr txBox="1"/>
          <p:nvPr/>
        </p:nvSpPr>
        <p:spPr>
          <a:xfrm>
            <a:off x="1798550" y="1659675"/>
            <a:ext cx="2651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1100" lIns="81100" spcFirstLastPara="1" rIns="81100" wrap="square" tIns="81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Гц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39241a11ecc_20_14"/>
          <p:cNvSpPr txBox="1"/>
          <p:nvPr/>
        </p:nvSpPr>
        <p:spPr>
          <a:xfrm>
            <a:off x="1255954" y="3606225"/>
            <a:ext cx="926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1100" lIns="81100" spcFirstLastPara="1" rIns="81100" wrap="square" tIns="81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Гц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39241a11ecc_20_14"/>
          <p:cNvSpPr txBox="1"/>
          <p:nvPr/>
        </p:nvSpPr>
        <p:spPr>
          <a:xfrm>
            <a:off x="9586149" y="3606225"/>
            <a:ext cx="25287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1100" lIns="81100" spcFirstLastPara="1" rIns="81100" wrap="square" tIns="81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Гц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39241a11ecc_20_14"/>
          <p:cNvSpPr txBox="1"/>
          <p:nvPr/>
        </p:nvSpPr>
        <p:spPr>
          <a:xfrm>
            <a:off x="6530388" y="1997125"/>
            <a:ext cx="1074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81100" lIns="81100" spcFirstLastPara="1" rIns="81100" wrap="square" tIns="81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433Мгц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39241a11ecc_20_14"/>
          <p:cNvSpPr/>
          <p:nvPr/>
        </p:nvSpPr>
        <p:spPr>
          <a:xfrm>
            <a:off x="9744025" y="2347700"/>
            <a:ext cx="1450800" cy="1005000"/>
          </a:xfrm>
          <a:prstGeom prst="rect">
            <a:avLst/>
          </a:prstGeom>
          <a:solidFill>
            <a:srgbClr val="9FC5E8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100" lIns="81100" spcFirstLastPara="1" rIns="81100" wrap="square" tIns="8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85">
                <a:latin typeface="Calibri"/>
                <a:ea typeface="Calibri"/>
                <a:cs typeface="Calibri"/>
                <a:sym typeface="Calibri"/>
              </a:rPr>
              <a:t>Радиомодуль E220-400T22S</a:t>
            </a:r>
            <a:endParaRPr sz="168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39241a11ecc_20_14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39241a11ecc_20_41" title="v882-kul-6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9241a11ecc_20_41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❏"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Наземная станция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39241a11ecc_20_41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39241a11ecc_2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63" y="1209400"/>
            <a:ext cx="2050524" cy="20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9241a11ecc_20_41"/>
          <p:cNvSpPr txBox="1"/>
          <p:nvPr/>
        </p:nvSpPr>
        <p:spPr>
          <a:xfrm>
            <a:off x="231475" y="3355750"/>
            <a:ext cx="2955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</a:rPr>
              <a:t>антенна uda-yagi 433 мгц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458" name="Google Shape;458;g39241a11ecc_20_41"/>
          <p:cNvSpPr txBox="1"/>
          <p:nvPr/>
        </p:nvSpPr>
        <p:spPr>
          <a:xfrm>
            <a:off x="3508614" y="3525100"/>
            <a:ext cx="146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Ноутбук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39241a11ecc_20_41"/>
          <p:cNvSpPr txBox="1"/>
          <p:nvPr/>
        </p:nvSpPr>
        <p:spPr>
          <a:xfrm>
            <a:off x="1560467" y="5811304"/>
            <a:ext cx="283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Радио E220-400T22S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g39241a11ecc_2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163" y="3797194"/>
            <a:ext cx="1811675" cy="26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9241a11ecc_2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5189" y="1209401"/>
            <a:ext cx="2254735" cy="20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39241a11ecc_20_41"/>
          <p:cNvPicPr preferRelativeResize="0"/>
          <p:nvPr/>
        </p:nvPicPr>
        <p:blipFill rotWithShape="1">
          <a:blip r:embed="rId7">
            <a:alphaModFix/>
          </a:blip>
          <a:srcRect b="42442" l="0" r="0" t="0"/>
          <a:stretch/>
        </p:blipFill>
        <p:spPr>
          <a:xfrm>
            <a:off x="5889675" y="1209400"/>
            <a:ext cx="5745100" cy="20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39241a11ecc_20_41"/>
          <p:cNvSpPr txBox="1"/>
          <p:nvPr/>
        </p:nvSpPr>
        <p:spPr>
          <a:xfrm>
            <a:off x="5604875" y="593800"/>
            <a:ext cx="549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наземной станции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39241a11ecc_20_41"/>
          <p:cNvSpPr txBox="1"/>
          <p:nvPr/>
        </p:nvSpPr>
        <p:spPr>
          <a:xfrm>
            <a:off x="9315775" y="3429000"/>
            <a:ext cx="2319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показывает ориентацию аппарата в виде модели и данные с датчиков в виде графиков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g39241a11ecc_20_41" title="d584bbefdc13d7e6b2ad0f8f062ed518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6000" y="3429000"/>
            <a:ext cx="3165700" cy="31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39241a11ecc_20_41"/>
          <p:cNvSpPr txBox="1"/>
          <p:nvPr/>
        </p:nvSpPr>
        <p:spPr>
          <a:xfrm>
            <a:off x="231475" y="593800"/>
            <a:ext cx="549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Аппаратура </a:t>
            </a: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наземной станции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392143b6b2f_2_76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392143b6b2f_2_76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пакета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73" name="Google Shape;473;g392143b6b2f_2_76"/>
          <p:cNvGraphicFramePr/>
          <p:nvPr/>
        </p:nvGraphicFramePr>
        <p:xfrm>
          <a:off x="6334475" y="55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{39DD05B8-1646-4024-B47D-6062113ECB69}</a:tableStyleId>
              </a:tblPr>
              <a:tblGrid>
                <a:gridCol w="2265050"/>
                <a:gridCol w="734075"/>
                <a:gridCol w="1048475"/>
                <a:gridCol w="1718100"/>
              </a:tblGrid>
              <a:tr h="18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Параметр</a:t>
                      </a:r>
                      <a:endParaRPr b="1"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Кол.</a:t>
                      </a:r>
                      <a:endParaRPr b="1"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 байта</a:t>
                      </a:r>
                      <a:endParaRPr b="1"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Ед. измерения</a:t>
                      </a:r>
                      <a:endParaRPr b="1"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Состояние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Широта по GPS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28-31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градусы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Долгота по GPS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32-35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градусы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Высота по GPS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36-39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метр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Fix GPS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Фоторезистор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41-42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мВ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 магнитометра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43-44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мгаус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 магнитометра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45-46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мгаус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</a:t>
                      </a: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магнитометра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47-48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мгаус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Датчик температуры DS18B20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49-50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0,01 градус C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A-кватерниона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51-54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B-кватерниона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55-58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C-кватерниона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59-62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D-кватерниона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63-66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Угол правого крыла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67-68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градусы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Угол левого крыла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69-70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градусы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Угол вектора на цель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71-72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градусы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17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Контрольная сумма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</a:tbl>
          </a:graphicData>
        </a:graphic>
      </p:graphicFrame>
      <p:sp>
        <p:nvSpPr>
          <p:cNvPr id="474" name="Google Shape;474;g392143b6b2f_2_76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5" name="Google Shape;475;g392143b6b2f_2_76"/>
          <p:cNvGraphicFramePr/>
          <p:nvPr/>
        </p:nvGraphicFramePr>
        <p:xfrm>
          <a:off x="248325" y="68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{39DD05B8-1646-4024-B47D-6062113ECB69}</a:tableStyleId>
              </a:tblPr>
              <a:tblGrid>
                <a:gridCol w="2333925"/>
                <a:gridCol w="711925"/>
                <a:gridCol w="1252000"/>
                <a:gridCol w="1662100"/>
              </a:tblGrid>
              <a:tr h="323675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Параметр</a:t>
                      </a:r>
                      <a:endParaRPr b="1"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Кол.</a:t>
                      </a:r>
                      <a:endParaRPr b="1"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 байта</a:t>
                      </a:r>
                      <a:endParaRPr b="1"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Ед.</a:t>
                      </a: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измерения</a:t>
                      </a:r>
                      <a:endParaRPr b="1"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Метка начала полёта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0-1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 ID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2-3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Время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4-7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мс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Температура BMP280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8-9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0,01 градус C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Давление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10-13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Ускорение по x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14-15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mg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Ускорение по y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16-17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mg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Ускорение по z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18-19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mg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Угловая скорость по x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20-21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0,1 dps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Угловая скорость по y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22-23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0,1 dps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Угловая скорость по z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24-25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0,1 dps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  <a:tr h="257700"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Контрольная сумма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7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000" marB="1800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39241a11ecc_20_6" title="v882-kul-6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39241a11ecc_20_6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❏"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 видеофиксации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g39241a11ecc_2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450" y="904843"/>
            <a:ext cx="3098501" cy="30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39241a11ecc_20_6"/>
          <p:cNvSpPr txBox="1"/>
          <p:nvPr/>
        </p:nvSpPr>
        <p:spPr>
          <a:xfrm>
            <a:off x="124100" y="3991850"/>
            <a:ext cx="53661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F2F2F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Мини-камера SQ11 </a:t>
            </a:r>
            <a:endParaRPr sz="1900">
              <a:solidFill>
                <a:srgbClr val="F2F2F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2F2F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F2F2F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Технические характеристики:</a:t>
            </a:r>
            <a:endParaRPr sz="1900">
              <a:solidFill>
                <a:srgbClr val="F2F2F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F2F2F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- Разрешение – 1280х720Р;1920х1080Р</a:t>
            </a:r>
            <a:endParaRPr sz="1900">
              <a:solidFill>
                <a:srgbClr val="F2F2F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F2F2F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- Детекция движения – 780P и 1080Р</a:t>
            </a:r>
            <a:endParaRPr sz="1900">
              <a:solidFill>
                <a:srgbClr val="F2F2F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F2F2F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- Интерфейс USB 2.0</a:t>
            </a:r>
            <a:endParaRPr sz="1900">
              <a:solidFill>
                <a:srgbClr val="F2F2F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F2F2F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- Поддерживает флеш-карту до 32 Гб</a:t>
            </a:r>
            <a:endParaRPr sz="1900">
              <a:solidFill>
                <a:srgbClr val="F2F2F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F2F2F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  <a:t>- Полного заряда аккумулятора хватает до 100 минут работы</a:t>
            </a:r>
            <a:br>
              <a:rPr lang="ru-RU" sz="1900">
                <a:solidFill>
                  <a:srgbClr val="F2F2F2"/>
                </a:solidFill>
                <a:highlight>
                  <a:schemeClr val="dk1"/>
                </a:highlight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rgbClr val="F2F2F2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g39241a11ecc_20_6" title="camera-yappie.jpg"/>
          <p:cNvPicPr preferRelativeResize="0"/>
          <p:nvPr/>
        </p:nvPicPr>
        <p:blipFill rotWithShape="1">
          <a:blip r:embed="rId5">
            <a:alphaModFix/>
          </a:blip>
          <a:srcRect b="16819" l="16399" r="36232" t="20746"/>
          <a:stretch/>
        </p:blipFill>
        <p:spPr>
          <a:xfrm>
            <a:off x="5490200" y="752475"/>
            <a:ext cx="5479424" cy="55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9241a11ecc_20_6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3b3b7ad6d05_0_15" title="v882-kul-6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b3b7ad6d05_0_15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Задумка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g3b3b7ad6d05_0_15"/>
          <p:cNvSpPr/>
          <p:nvPr/>
        </p:nvSpPr>
        <p:spPr>
          <a:xfrm>
            <a:off x="1176875" y="950675"/>
            <a:ext cx="10122300" cy="5383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будущем мониторинг атмосферы потребует </a:t>
            </a:r>
            <a:r>
              <a:rPr b="1"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компактных</a:t>
            </a: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</a:t>
            </a:r>
            <a:r>
              <a:rPr b="1"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умных</a:t>
            </a: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аппаратов, способных двигаться в </a:t>
            </a: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соответствии</a:t>
            </a: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 заранее </a:t>
            </a:r>
            <a:r>
              <a:rPr b="1"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заданным маршрутом</a:t>
            </a: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Один из вариантов решения — управляемый</a:t>
            </a:r>
            <a:r>
              <a:rPr b="1"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спускаемый</a:t>
            </a: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аппарат, оснащенный аэродинамическими «крыльями».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Во время спуска он способен </a:t>
            </a:r>
            <a:r>
              <a:rPr b="1"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самостоятельно корректировать</a:t>
            </a: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направление движения, используя силу набегающего потока и форму крыла. С учетом данных о текущем положении и ориентации, аппарат </a:t>
            </a:r>
            <a:r>
              <a:rPr b="1"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может двигаться</a:t>
            </a: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 соответствии с заданной целевой траекторией.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g3b3b7ad6d05_0_15" title="free-icon-mars-36075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7575" y="5680674"/>
            <a:ext cx="1138075" cy="1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b3b7ad6d05_0_15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39241a11ecc_20_47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39241a11ecc_20_47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Система поиска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2" name="Google Shape;492;g39241a11ecc_2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13" y="2980413"/>
            <a:ext cx="2723076" cy="217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39241a11ecc_2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025" y="3536755"/>
            <a:ext cx="1514700" cy="1514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39241a11ecc_2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4948" y="3429002"/>
            <a:ext cx="1514700" cy="15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39241a11ecc_20_47"/>
          <p:cNvSpPr txBox="1"/>
          <p:nvPr/>
        </p:nvSpPr>
        <p:spPr>
          <a:xfrm>
            <a:off x="6591088" y="4761325"/>
            <a:ext cx="21624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33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tBeacon Onyx</a:t>
            </a:r>
            <a:endParaRPr sz="3033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6" name="Google Shape;496;g39241a11ecc_2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78875" y="3216533"/>
            <a:ext cx="1700400" cy="170044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39241a11ecc_20_47"/>
          <p:cNvSpPr txBox="1"/>
          <p:nvPr/>
        </p:nvSpPr>
        <p:spPr>
          <a:xfrm>
            <a:off x="8720802" y="5138365"/>
            <a:ext cx="3616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33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Пищалка 5в </a:t>
            </a:r>
            <a:endParaRPr sz="3033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g39241a11ecc_20_47"/>
          <p:cNvSpPr/>
          <p:nvPr/>
        </p:nvSpPr>
        <p:spPr>
          <a:xfrm>
            <a:off x="3659349" y="1947263"/>
            <a:ext cx="5055600" cy="407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39241a11ecc_20_47"/>
          <p:cNvSpPr txBox="1"/>
          <p:nvPr/>
        </p:nvSpPr>
        <p:spPr>
          <a:xfrm>
            <a:off x="3882688" y="4904975"/>
            <a:ext cx="24843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75" lIns="89275" spcFirstLastPara="1" rIns="89275" wrap="square" tIns="89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33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tBeacon Findly Lite</a:t>
            </a:r>
            <a:endParaRPr sz="3033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g39241a11ecc_20_47"/>
          <p:cNvSpPr/>
          <p:nvPr/>
        </p:nvSpPr>
        <p:spPr>
          <a:xfrm>
            <a:off x="309888" y="1947275"/>
            <a:ext cx="3181500" cy="407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39241a11ecc_20_47"/>
          <p:cNvSpPr/>
          <p:nvPr/>
        </p:nvSpPr>
        <p:spPr>
          <a:xfrm>
            <a:off x="8882900" y="1947282"/>
            <a:ext cx="3181500" cy="407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39241a11ecc_20_47"/>
          <p:cNvSpPr txBox="1"/>
          <p:nvPr/>
        </p:nvSpPr>
        <p:spPr>
          <a:xfrm>
            <a:off x="714439" y="5355075"/>
            <a:ext cx="237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GPS Neo-8M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3" name="Google Shape;503;g39241a11ecc_20_47"/>
          <p:cNvSpPr txBox="1"/>
          <p:nvPr/>
        </p:nvSpPr>
        <p:spPr>
          <a:xfrm>
            <a:off x="382284" y="2026125"/>
            <a:ext cx="3053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Поиск по последним данным GPS-модуля</a:t>
            </a:r>
            <a:endParaRPr sz="25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4" name="Google Shape;504;g39241a11ecc_20_47"/>
          <p:cNvSpPr txBox="1"/>
          <p:nvPr/>
        </p:nvSpPr>
        <p:spPr>
          <a:xfrm>
            <a:off x="3739701" y="1833663"/>
            <a:ext cx="4950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Уточнение области поиска с помощью радио-маяка tBeacon Onyx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g39241a11ecc_20_47"/>
          <p:cNvSpPr txBox="1"/>
          <p:nvPr/>
        </p:nvSpPr>
        <p:spPr>
          <a:xfrm>
            <a:off x="9213550" y="2040825"/>
            <a:ext cx="263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Поиск аппарата по звуку</a:t>
            </a:r>
            <a:endParaRPr sz="2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g39241a11ecc_20_47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3ab17767bb4_1_63" title="v882-kul-6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3ab17767bb4_1_63" title="113240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5163" y="4722798"/>
            <a:ext cx="959108" cy="95910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3ab17767bb4_1_63"/>
          <p:cNvSpPr/>
          <p:nvPr/>
        </p:nvSpPr>
        <p:spPr>
          <a:xfrm>
            <a:off x="7354596" y="1872961"/>
            <a:ext cx="191100" cy="886500"/>
          </a:xfrm>
          <a:prstGeom prst="up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112950" lIns="112950" spcFirstLastPara="1" rIns="112950" wrap="square" tIns="112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59"/>
              <a:buFont typeface="Arial"/>
              <a:buNone/>
            </a:pPr>
            <a:r>
              <a:t/>
            </a:r>
            <a:endParaRPr b="0" i="0" sz="3459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g3ab17767bb4_1_63" title="orig.jp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4595" y="4827312"/>
            <a:ext cx="667236" cy="66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3ab17767bb4_1_63" title="e30114117ad9df58e1c35efeee8c69b1407fc132_original.jp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7221" y="2996579"/>
            <a:ext cx="667235" cy="667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3ab17767bb4_1_63" title="Структурная схема бортовой электроники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71083" y="2187384"/>
            <a:ext cx="1097078" cy="49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3ab17767bb4_1_63" title="GPS модуль neo-8M.jp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88826" y="2573860"/>
            <a:ext cx="411775" cy="56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3ab17767bb4_1_63" title="Модуль STM32F103.jp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2232" y="2564834"/>
            <a:ext cx="905954" cy="65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3ab17767bb4_1_63" title="Акселерометр + гироскоп LSM6DS3.jp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2784" y="2187370"/>
            <a:ext cx="1009256" cy="81650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3ab17767bb4_1_63"/>
          <p:cNvSpPr txBox="1"/>
          <p:nvPr/>
        </p:nvSpPr>
        <p:spPr>
          <a:xfrm>
            <a:off x="10753375" y="1596213"/>
            <a:ext cx="1591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Аккумулятор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g3ab17767bb4_1_63"/>
          <p:cNvSpPr txBox="1"/>
          <p:nvPr/>
        </p:nvSpPr>
        <p:spPr>
          <a:xfrm>
            <a:off x="6085438" y="3531188"/>
            <a:ext cx="1386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SD карта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g3ab17767bb4_1_63"/>
          <p:cNvSpPr txBox="1"/>
          <p:nvPr/>
        </p:nvSpPr>
        <p:spPr>
          <a:xfrm>
            <a:off x="1356584" y="3191190"/>
            <a:ext cx="16737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7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GPS Ublox NEO-8M</a:t>
            </a:r>
            <a:endParaRPr i="0" sz="17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g3ab17767bb4_1_63"/>
          <p:cNvSpPr txBox="1"/>
          <p:nvPr/>
        </p:nvSpPr>
        <p:spPr>
          <a:xfrm>
            <a:off x="-11" y="2923375"/>
            <a:ext cx="17682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Акселерометр и гироскоп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LSM6DS3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g3ab17767bb4_1_63"/>
          <p:cNvSpPr txBox="1"/>
          <p:nvPr/>
        </p:nvSpPr>
        <p:spPr>
          <a:xfrm>
            <a:off x="2554502" y="3131900"/>
            <a:ext cx="23727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Микроконтроллер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STM32F103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g3ab17767bb4_1_63"/>
          <p:cNvSpPr txBox="1"/>
          <p:nvPr/>
        </p:nvSpPr>
        <p:spPr>
          <a:xfrm>
            <a:off x="4307887" y="3606250"/>
            <a:ext cx="19059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Фоторезистор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Google Shape;526;g3ab17767bb4_1_63"/>
          <p:cNvSpPr txBox="1"/>
          <p:nvPr/>
        </p:nvSpPr>
        <p:spPr>
          <a:xfrm>
            <a:off x="2856487" y="5569625"/>
            <a:ext cx="14811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Термометр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DS18B20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g3ab17767bb4_1_63"/>
          <p:cNvSpPr txBox="1"/>
          <p:nvPr/>
        </p:nvSpPr>
        <p:spPr>
          <a:xfrm>
            <a:off x="8164352" y="2641550"/>
            <a:ext cx="1837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Пережигатель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28" name="Google Shape;528;g3ab17767bb4_1_63"/>
          <p:cNvCxnSpPr/>
          <p:nvPr/>
        </p:nvCxnSpPr>
        <p:spPr>
          <a:xfrm rot="10800000">
            <a:off x="11209843" y="2532862"/>
            <a:ext cx="505800" cy="0"/>
          </a:xfrm>
          <a:prstGeom prst="straightConnector1">
            <a:avLst/>
          </a:prstGeom>
          <a:noFill/>
          <a:ln cap="flat" cmpd="sng" w="28575">
            <a:solidFill>
              <a:srgbClr val="9BBB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9" name="Google Shape;529;g3ab17767bb4_1_63"/>
          <p:cNvSpPr txBox="1"/>
          <p:nvPr/>
        </p:nvSpPr>
        <p:spPr>
          <a:xfrm>
            <a:off x="1309318" y="5649941"/>
            <a:ext cx="17682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Барометр и Термометр BMP280 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0" name="Google Shape;530;g3ab17767bb4_1_63" title="i (1).jp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40900" y="640087"/>
            <a:ext cx="767955" cy="76795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3ab17767bb4_1_63"/>
          <p:cNvSpPr txBox="1"/>
          <p:nvPr/>
        </p:nvSpPr>
        <p:spPr>
          <a:xfrm>
            <a:off x="9805980" y="1259516"/>
            <a:ext cx="1237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Пищалка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g3ab17767bb4_1_63"/>
          <p:cNvSpPr txBox="1"/>
          <p:nvPr/>
        </p:nvSpPr>
        <p:spPr>
          <a:xfrm>
            <a:off x="10340815" y="5376925"/>
            <a:ext cx="19059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Радио E220-400T22S 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3" name="Google Shape;533;g3ab17767bb4_1_63" title="i (2).jpg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625079" y="4608960"/>
            <a:ext cx="1481054" cy="76795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3ab17767bb4_1_63"/>
          <p:cNvSpPr txBox="1"/>
          <p:nvPr/>
        </p:nvSpPr>
        <p:spPr>
          <a:xfrm>
            <a:off x="7612500" y="5188225"/>
            <a:ext cx="16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3ab17767bb4_1_63"/>
          <p:cNvSpPr txBox="1"/>
          <p:nvPr/>
        </p:nvSpPr>
        <p:spPr>
          <a:xfrm>
            <a:off x="10191238" y="3164488"/>
            <a:ext cx="12378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4"/>
              <a:buFont typeface="Arial"/>
              <a:buNone/>
            </a:pPr>
            <a:r>
              <a:rPr b="0" i="0" lang="ru-RU" sz="3023" u="none" cap="none" strike="noStrik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3,7 в</a:t>
            </a:r>
            <a:endParaRPr b="0" i="0" sz="3023" u="none" cap="none" strike="noStrike">
              <a:solidFill>
                <a:srgbClr val="9BBB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4"/>
              <a:buFont typeface="Arial"/>
              <a:buNone/>
            </a:pPr>
            <a:r>
              <a:t/>
            </a:r>
            <a:endParaRPr b="0" i="0" sz="2223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g3ab17767bb4_1_63"/>
          <p:cNvCxnSpPr>
            <a:endCxn id="537" idx="3"/>
          </p:cNvCxnSpPr>
          <p:nvPr/>
        </p:nvCxnSpPr>
        <p:spPr>
          <a:xfrm flipH="1">
            <a:off x="10152522" y="4338308"/>
            <a:ext cx="1596300" cy="18300"/>
          </a:xfrm>
          <a:prstGeom prst="straightConnector1">
            <a:avLst/>
          </a:prstGeom>
          <a:noFill/>
          <a:ln cap="flat" cmpd="sng" w="28575">
            <a:solidFill>
              <a:srgbClr val="9BBB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8" name="Google Shape;538;g3ab17767bb4_1_63"/>
          <p:cNvSpPr txBox="1"/>
          <p:nvPr/>
        </p:nvSpPr>
        <p:spPr>
          <a:xfrm>
            <a:off x="6727675" y="4383975"/>
            <a:ext cx="12378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4"/>
              <a:buFont typeface="Arial"/>
              <a:buNone/>
            </a:pPr>
            <a:r>
              <a:rPr b="0" i="0" lang="ru-RU" sz="3023" u="none" cap="none" strike="noStrike">
                <a:solidFill>
                  <a:srgbClr val="D72978"/>
                </a:solidFill>
                <a:latin typeface="Arial"/>
                <a:ea typeface="Arial"/>
                <a:cs typeface="Arial"/>
                <a:sym typeface="Arial"/>
              </a:rPr>
              <a:t>3,3 в</a:t>
            </a:r>
            <a:endParaRPr b="0" i="0" sz="3023" u="none" cap="none" strike="noStrike">
              <a:solidFill>
                <a:srgbClr val="D729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g3ab17767bb4_1_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41029" y="2433991"/>
            <a:ext cx="905954" cy="905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g3ab17767bb4_1_63"/>
          <p:cNvCxnSpPr/>
          <p:nvPr/>
        </p:nvCxnSpPr>
        <p:spPr>
          <a:xfrm rot="10800000">
            <a:off x="5948488" y="1458333"/>
            <a:ext cx="1597200" cy="180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1" name="Google Shape;541;g3ab17767bb4_1_63"/>
          <p:cNvSpPr txBox="1"/>
          <p:nvPr/>
        </p:nvSpPr>
        <p:spPr>
          <a:xfrm>
            <a:off x="7058763" y="3178263"/>
            <a:ext cx="19878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175" lIns="167175" spcFirstLastPara="1" rIns="167175" wrap="square" tIns="1671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i="0" lang="ru-RU" sz="1811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DC-DC преобразователь повышающий</a:t>
            </a:r>
            <a:endParaRPr i="0" sz="1811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2" name="Google Shape;542;g3ab17767bb4_1_63"/>
          <p:cNvCxnSpPr/>
          <p:nvPr/>
        </p:nvCxnSpPr>
        <p:spPr>
          <a:xfrm rot="10800000">
            <a:off x="8137800" y="3184800"/>
            <a:ext cx="3585300" cy="27300"/>
          </a:xfrm>
          <a:prstGeom prst="straightConnector1">
            <a:avLst/>
          </a:prstGeom>
          <a:noFill/>
          <a:ln cap="flat" cmpd="sng" w="28575">
            <a:solidFill>
              <a:srgbClr val="9BBB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3" name="Google Shape;543;g3ab17767bb4_1_63"/>
          <p:cNvCxnSpPr/>
          <p:nvPr/>
        </p:nvCxnSpPr>
        <p:spPr>
          <a:xfrm rot="10800000">
            <a:off x="7553498" y="1455690"/>
            <a:ext cx="0" cy="978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4" name="Google Shape;544;g3ab17767bb4_1_63"/>
          <p:cNvSpPr txBox="1"/>
          <p:nvPr/>
        </p:nvSpPr>
        <p:spPr>
          <a:xfrm>
            <a:off x="6785504" y="757482"/>
            <a:ext cx="768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24"/>
              <a:buFont typeface="Arial"/>
              <a:buNone/>
            </a:pPr>
            <a:r>
              <a:rPr b="0" i="0" lang="ru-RU" sz="3023" u="none" cap="none" strike="noStrike">
                <a:solidFill>
                  <a:srgbClr val="FFAB40"/>
                </a:solidFill>
                <a:latin typeface="Arial"/>
                <a:ea typeface="Arial"/>
                <a:cs typeface="Arial"/>
                <a:sym typeface="Arial"/>
              </a:rPr>
              <a:t>5 в</a:t>
            </a:r>
            <a:endParaRPr b="0" i="0" sz="3023" u="none" cap="none" strike="noStrike">
              <a:solidFill>
                <a:srgbClr val="FFAB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3ab17767bb4_1_63"/>
          <p:cNvSpPr txBox="1"/>
          <p:nvPr/>
        </p:nvSpPr>
        <p:spPr>
          <a:xfrm>
            <a:off x="7629938" y="4754750"/>
            <a:ext cx="27972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67175" lIns="167175" spcFirstLastPara="1" rIns="167175" wrap="square" tIns="1671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11"/>
              <a:buFont typeface="Arial"/>
              <a:buNone/>
            </a:pPr>
            <a:r>
              <a:rPr i="0" lang="ru-RU" sz="1811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DC-DC преобразователь понижающий</a:t>
            </a:r>
            <a:endParaRPr i="0" sz="1811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46" name="Google Shape;546;g3ab17767bb4_1_63"/>
          <p:cNvCxnSpPr/>
          <p:nvPr/>
        </p:nvCxnSpPr>
        <p:spPr>
          <a:xfrm>
            <a:off x="11699613" y="2051461"/>
            <a:ext cx="39000" cy="2557500"/>
          </a:xfrm>
          <a:prstGeom prst="straightConnector1">
            <a:avLst/>
          </a:prstGeom>
          <a:noFill/>
          <a:ln cap="flat" cmpd="sng" w="28575">
            <a:solidFill>
              <a:srgbClr val="9BBB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7" name="Google Shape;547;g3ab17767bb4_1_63"/>
          <p:cNvCxnSpPr>
            <a:stCxn id="537" idx="1"/>
          </p:cNvCxnSpPr>
          <p:nvPr/>
        </p:nvCxnSpPr>
        <p:spPr>
          <a:xfrm rot="10800000">
            <a:off x="905968" y="4329608"/>
            <a:ext cx="8340600" cy="27000"/>
          </a:xfrm>
          <a:prstGeom prst="straightConnector1">
            <a:avLst/>
          </a:prstGeom>
          <a:noFill/>
          <a:ln cap="flat" cmpd="sng" w="28575">
            <a:solidFill>
              <a:srgbClr val="D7297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8" name="Google Shape;548;g3ab17767bb4_1_63"/>
          <p:cNvCxnSpPr/>
          <p:nvPr/>
        </p:nvCxnSpPr>
        <p:spPr>
          <a:xfrm>
            <a:off x="909713" y="3878825"/>
            <a:ext cx="4200" cy="461100"/>
          </a:xfrm>
          <a:prstGeom prst="straightConnector1">
            <a:avLst/>
          </a:prstGeom>
          <a:noFill/>
          <a:ln cap="flat" cmpd="sng" w="28575">
            <a:solidFill>
              <a:srgbClr val="D72978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9" name="Google Shape;549;g3ab17767bb4_1_63"/>
          <p:cNvCxnSpPr/>
          <p:nvPr/>
        </p:nvCxnSpPr>
        <p:spPr>
          <a:xfrm>
            <a:off x="2298152" y="3824587"/>
            <a:ext cx="3000" cy="808800"/>
          </a:xfrm>
          <a:prstGeom prst="straightConnector1">
            <a:avLst/>
          </a:prstGeom>
          <a:noFill/>
          <a:ln cap="flat" cmpd="sng" w="28575">
            <a:solidFill>
              <a:srgbClr val="D72978"/>
            </a:solidFill>
            <a:prstDash val="solid"/>
            <a:round/>
            <a:headEnd len="med" w="med" type="triangle"/>
            <a:tailEnd len="med" w="med" type="stealth"/>
          </a:ln>
        </p:spPr>
      </p:cxnSp>
      <p:cxnSp>
        <p:nvCxnSpPr>
          <p:cNvPr id="550" name="Google Shape;550;g3ab17767bb4_1_63"/>
          <p:cNvCxnSpPr/>
          <p:nvPr/>
        </p:nvCxnSpPr>
        <p:spPr>
          <a:xfrm flipH="1">
            <a:off x="3558924" y="3824602"/>
            <a:ext cx="9300" cy="897000"/>
          </a:xfrm>
          <a:prstGeom prst="straightConnector1">
            <a:avLst/>
          </a:prstGeom>
          <a:noFill/>
          <a:ln cap="flat" cmpd="sng" w="28575">
            <a:solidFill>
              <a:srgbClr val="D7297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51" name="Google Shape;551;g3ab17767bb4_1_63"/>
          <p:cNvCxnSpPr/>
          <p:nvPr/>
        </p:nvCxnSpPr>
        <p:spPr>
          <a:xfrm rot="10800000">
            <a:off x="6677106" y="3945952"/>
            <a:ext cx="0" cy="401400"/>
          </a:xfrm>
          <a:prstGeom prst="straightConnector1">
            <a:avLst/>
          </a:prstGeom>
          <a:noFill/>
          <a:ln cap="flat" cmpd="sng" w="28575">
            <a:solidFill>
              <a:srgbClr val="D7297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52" name="Google Shape;552;g3ab17767bb4_1_63" title="6476651126.jpg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60464" y="2685339"/>
            <a:ext cx="667234" cy="889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ЦНИИМАШ\Комплектующие фото\Магнитометр LIS3MDL.jpg" id="553" name="Google Shape;553;g3ab17767bb4_1_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74636" y="4783139"/>
            <a:ext cx="894559" cy="75556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3ab17767bb4_1_63"/>
          <p:cNvSpPr txBox="1"/>
          <p:nvPr/>
        </p:nvSpPr>
        <p:spPr>
          <a:xfrm>
            <a:off x="4475304" y="5626625"/>
            <a:ext cx="18372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6450" lIns="112950" spcFirstLastPara="1" rIns="112950" wrap="square" tIns="56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3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Магнитометр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3"/>
              <a:buFont typeface="Arial"/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LIS3MDL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5" name="Google Shape;555;g3ab17767bb4_1_63"/>
          <p:cNvCxnSpPr/>
          <p:nvPr/>
        </p:nvCxnSpPr>
        <p:spPr>
          <a:xfrm>
            <a:off x="5317265" y="4000727"/>
            <a:ext cx="9300" cy="694500"/>
          </a:xfrm>
          <a:prstGeom prst="straightConnector1">
            <a:avLst/>
          </a:prstGeom>
          <a:noFill/>
          <a:ln cap="flat" cmpd="sng" w="28575">
            <a:solidFill>
              <a:srgbClr val="D72978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56" name="Google Shape;556;g3ab17767bb4_1_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204162" y="1073100"/>
            <a:ext cx="816526" cy="81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3ab17767bb4_1_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051126" y="968970"/>
            <a:ext cx="894556" cy="89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3ab17767bb4_1_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246568" y="3972630"/>
            <a:ext cx="905954" cy="76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3ab17767bb4_1_6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274251" y="879738"/>
            <a:ext cx="549442" cy="79871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ab17767bb4_1_63"/>
          <p:cNvSpPr txBox="1"/>
          <p:nvPr/>
        </p:nvSpPr>
        <p:spPr>
          <a:xfrm>
            <a:off x="4039463" y="1801350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Серво x2 TZT MG90S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g3ab17767bb4_1_63"/>
          <p:cNvSpPr txBox="1"/>
          <p:nvPr/>
        </p:nvSpPr>
        <p:spPr>
          <a:xfrm>
            <a:off x="432350" y="105975"/>
            <a:ext cx="629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Схема электропитания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1" name="Google Shape;561;g3ab17767bb4_1_63"/>
          <p:cNvCxnSpPr/>
          <p:nvPr/>
        </p:nvCxnSpPr>
        <p:spPr>
          <a:xfrm>
            <a:off x="7542775" y="1483571"/>
            <a:ext cx="651300" cy="11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2" name="Google Shape;562;g3ab17767bb4_1_63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g3ab17767bb4_1_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285750" y="2228997"/>
            <a:ext cx="894550" cy="5269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g3ab17767bb4_1_63"/>
          <p:cNvCxnSpPr/>
          <p:nvPr/>
        </p:nvCxnSpPr>
        <p:spPr>
          <a:xfrm rot="10800000">
            <a:off x="9472743" y="2546687"/>
            <a:ext cx="813000" cy="0"/>
          </a:xfrm>
          <a:prstGeom prst="straightConnector1">
            <a:avLst/>
          </a:prstGeom>
          <a:noFill/>
          <a:ln cap="flat" cmpd="sng" w="28575">
            <a:solidFill>
              <a:srgbClr val="9BBB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5" name="Google Shape;565;g3ab17767bb4_1_63"/>
          <p:cNvSpPr txBox="1"/>
          <p:nvPr/>
        </p:nvSpPr>
        <p:spPr>
          <a:xfrm>
            <a:off x="9891552" y="2684650"/>
            <a:ext cx="1837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lang="ru-RU" sz="18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Транзистор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6" name="Google Shape;566;g3ab17767bb4_1_6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93325" y="1015634"/>
            <a:ext cx="894550" cy="52695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3ab17767bb4_1_63"/>
          <p:cNvSpPr txBox="1"/>
          <p:nvPr/>
        </p:nvSpPr>
        <p:spPr>
          <a:xfrm>
            <a:off x="7924614" y="1478338"/>
            <a:ext cx="1837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2950" lIns="112950" spcFirstLastPara="1" rIns="112950" wrap="square" tIns="1129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9"/>
              <a:buFont typeface="Arial"/>
              <a:buNone/>
            </a:pPr>
            <a:r>
              <a:rPr lang="ru-RU" sz="18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Транзистор</a:t>
            </a:r>
            <a:endParaRPr i="0" sz="1800" u="none" cap="none" strike="noStrike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8" name="Google Shape;568;g3ab17767bb4_1_63"/>
          <p:cNvCxnSpPr/>
          <p:nvPr/>
        </p:nvCxnSpPr>
        <p:spPr>
          <a:xfrm>
            <a:off x="9287875" y="1273400"/>
            <a:ext cx="651300" cy="11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39214f5a8eb_1_107" title="v882-kul-6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39214f5a8eb_1_107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Энергобаланс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5" name="Google Shape;575;g39214f5a8eb_1_107"/>
          <p:cNvPicPr preferRelativeResize="0"/>
          <p:nvPr/>
        </p:nvPicPr>
        <p:blipFill rotWithShape="1">
          <a:blip r:embed="rId4">
            <a:alphaModFix/>
          </a:blip>
          <a:srcRect b="3964" l="6801" r="7317" t="3193"/>
          <a:stretch/>
        </p:blipFill>
        <p:spPr>
          <a:xfrm rot="-5400000">
            <a:off x="9735287" y="468413"/>
            <a:ext cx="1393675" cy="21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39214f5a8eb_1_107" title="Диаграмма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100" y="4000921"/>
            <a:ext cx="8821048" cy="263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9214f5a8eb_1_107" title="Диаграмма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100" y="866600"/>
            <a:ext cx="8821048" cy="263167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9214f5a8eb_1_107"/>
          <p:cNvSpPr txBox="1"/>
          <p:nvPr/>
        </p:nvSpPr>
        <p:spPr>
          <a:xfrm>
            <a:off x="9167850" y="2812875"/>
            <a:ext cx="3195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Емкость 1600 mAh. Номинальное напряжение:</a:t>
            </a:r>
            <a:r>
              <a:rPr lang="ru-RU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3.60</a:t>
            </a:r>
            <a:r>
              <a:rPr lang="ru-RU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В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Максимальный непрерывный ток разряда: 5А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g39214f5a8eb_1_107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g3921469ee9f_0_0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3921469ee9f_0_0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Масса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86" name="Google Shape;586;g3921469ee9f_0_0"/>
          <p:cNvGraphicFramePr/>
          <p:nvPr/>
        </p:nvGraphicFramePr>
        <p:xfrm>
          <a:off x="961075" y="7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{39DD05B8-1646-4024-B47D-6062113ECB69}</a:tableStyleId>
              </a:tblPr>
              <a:tblGrid>
                <a:gridCol w="4156025"/>
                <a:gridCol w="2201600"/>
                <a:gridCol w="2201525"/>
                <a:gridCol w="2065450"/>
              </a:tblGrid>
              <a:tr h="365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Наименование</a:t>
                      </a:r>
                      <a:endParaRPr b="1"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Масса 1шт, г</a:t>
                      </a:r>
                      <a:endParaRPr b="1"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Количество, шт</a:t>
                      </a:r>
                      <a:endParaRPr b="1"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Общая масса, г</a:t>
                      </a:r>
                      <a:endParaRPr b="1"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Мини-камера SQ11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10,6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10,6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Конструктор miniSat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52,6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52,6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Фоторезистор VT93N1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1,3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1,3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Зумер TZT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1,6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1,6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GPS модуль Neo-8M + антенна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MicroDrive Микро SD-карта 16гб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0,5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0,5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598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Аккумулятор Vapcell INR 18350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1600 мАч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24,1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24,1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Маяк tBeacon Onyx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Парашют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Сервопривод TZT MG90S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13,5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Конструкция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130,3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130,3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Кабельная сеть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900">
                <a:tc gridSpan="3"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ИТОГО:</a:t>
                      </a:r>
                      <a:endParaRPr b="1"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9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350</a:t>
                      </a:r>
                      <a:endParaRPr b="1" sz="19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7" name="Google Shape;587;g3921469ee9f_0_0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3921469ee9f_17_3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3921469ee9f_17_3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Стоимость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94" name="Google Shape;594;g3921469ee9f_17_3"/>
          <p:cNvGraphicFramePr/>
          <p:nvPr/>
        </p:nvGraphicFramePr>
        <p:xfrm>
          <a:off x="623525" y="65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{39DD05B8-1646-4024-B47D-6062113ECB69}</a:tableStyleId>
              </a:tblPr>
              <a:tblGrid>
                <a:gridCol w="4786525"/>
                <a:gridCol w="1870950"/>
                <a:gridCol w="1970900"/>
                <a:gridCol w="1987600"/>
              </a:tblGrid>
              <a:tr h="470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Название</a:t>
                      </a:r>
                      <a:endParaRPr b="1"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Цена 1шт, руб</a:t>
                      </a:r>
                      <a:endParaRPr b="1"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Количество, шт</a:t>
                      </a:r>
                      <a:endParaRPr b="1"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Стоимость, руб</a:t>
                      </a:r>
                      <a:endParaRPr b="1"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Сервопривод TZT MG90S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117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234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Мини-камера SQ11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1859,12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1859,12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Переключатель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229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229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Аккумулятор Vapcell 18350 1600 мАч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1149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1149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MicroDriver Микро SD-карта 16гб.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Конструктор miniSat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15000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15000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GPS модуль Neo-8M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Маяк tBeacon Onyx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4900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4900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Зумер TZT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tBeacon Findy Lite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4100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4100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Аккумулятор Kuugro 18650 Li-ion 3500 мАч 3,7 В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619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619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325">
                <a:tc gridSpan="3"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ИТОГО:</a:t>
                      </a:r>
                      <a:endParaRPr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28 818,12</a:t>
                      </a:r>
                      <a:endParaRPr b="1" sz="16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5" name="Google Shape;595;g3921469ee9f_17_3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g39214f5a8eb_1_0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12192000" cy="68579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1" name="Google Shape;601;g39214f5a8eb_1_0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Парашют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g39214f5a8eb_1_0"/>
          <p:cNvSpPr txBox="1"/>
          <p:nvPr/>
        </p:nvSpPr>
        <p:spPr>
          <a:xfrm>
            <a:off x="633582" y="4446973"/>
            <a:ext cx="23958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6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Диаметр купола:   </a:t>
            </a:r>
            <a:r>
              <a:rPr lang="ru-RU" sz="195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= 0,271 м</a:t>
            </a:r>
            <a:endParaRPr sz="1957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Google Shape;603;g39214f5a8eb_1_0"/>
          <p:cNvSpPr txBox="1"/>
          <p:nvPr/>
        </p:nvSpPr>
        <p:spPr>
          <a:xfrm>
            <a:off x="576500" y="822000"/>
            <a:ext cx="51648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5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= 0,35 кг - Масса спускаемого объекта</a:t>
            </a:r>
            <a:endParaRPr sz="2057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5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  =</a:t>
            </a:r>
            <a:r>
              <a:rPr lang="ru-RU" sz="216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1.2 </a:t>
            </a:r>
            <a:r>
              <a:rPr lang="ru-RU" sz="205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Коэффициент сопротивления купольного парашюта</a:t>
            </a:r>
            <a:endParaRPr sz="2057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5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  = 1,225кг/м - плотность воздуха</a:t>
            </a:r>
            <a:endParaRPr sz="2057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5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= 9.81 м/с -Ускорение свободного падения</a:t>
            </a:r>
            <a:endParaRPr sz="2057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5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= 9 м/с - Желаемая скорость снижен</a:t>
            </a:r>
            <a:r>
              <a:rPr lang="ru-RU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ия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04" name="Google Shape;604;g39214f5a8eb_1_0"/>
          <p:cNvGrpSpPr/>
          <p:nvPr/>
        </p:nvGrpSpPr>
        <p:grpSpPr>
          <a:xfrm>
            <a:off x="476697" y="3026422"/>
            <a:ext cx="4487307" cy="1399880"/>
            <a:chOff x="3200626" y="4250850"/>
            <a:chExt cx="4355762" cy="1252802"/>
          </a:xfrm>
        </p:grpSpPr>
        <p:sp>
          <p:nvSpPr>
            <p:cNvPr id="605" name="Google Shape;605;g39214f5a8eb_1_0"/>
            <p:cNvSpPr txBox="1"/>
            <p:nvPr/>
          </p:nvSpPr>
          <p:spPr>
            <a:xfrm>
              <a:off x="5122488" y="4538551"/>
              <a:ext cx="2433900" cy="9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200" lIns="94200" spcFirstLastPara="1" rIns="94200" wrap="square" tIns="942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84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0,058кв.м</a:t>
              </a:r>
              <a:endParaRPr sz="2884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84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6" name="Google Shape;606;g39214f5a8eb_1_0"/>
            <p:cNvSpPr txBox="1"/>
            <p:nvPr/>
          </p:nvSpPr>
          <p:spPr>
            <a:xfrm>
              <a:off x="3200626" y="4476275"/>
              <a:ext cx="7092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200" lIns="94200" spcFirstLastPara="1" rIns="94200" wrap="square" tIns="942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84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 =</a:t>
              </a:r>
              <a:endParaRPr sz="2884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7" name="Google Shape;607;g39214f5a8eb_1_0"/>
            <p:cNvSpPr txBox="1"/>
            <p:nvPr/>
          </p:nvSpPr>
          <p:spPr>
            <a:xfrm>
              <a:off x="3793606" y="4250850"/>
              <a:ext cx="12921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200" lIns="94200" spcFirstLastPara="1" rIns="94200" wrap="square" tIns="942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84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2*M*g</a:t>
              </a:r>
              <a:endParaRPr sz="2884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8" name="Google Shape;608;g39214f5a8eb_1_0"/>
            <p:cNvSpPr txBox="1"/>
            <p:nvPr/>
          </p:nvSpPr>
          <p:spPr>
            <a:xfrm>
              <a:off x="3816921" y="4732359"/>
              <a:ext cx="13533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200" lIns="94200" spcFirstLastPara="1" rIns="94200" wrap="square" tIns="942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33"/>
                <a:buFont typeface="Arial"/>
                <a:buNone/>
              </a:pPr>
              <a:r>
                <a:rPr lang="ru-RU" sz="2884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C*ρ*V</a:t>
              </a:r>
              <a:endParaRPr sz="2884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09" name="Google Shape;609;g39214f5a8eb_1_0"/>
            <p:cNvCxnSpPr/>
            <p:nvPr/>
          </p:nvCxnSpPr>
          <p:spPr>
            <a:xfrm>
              <a:off x="3822825" y="4818525"/>
              <a:ext cx="1150200" cy="0"/>
            </a:xfrm>
            <a:prstGeom prst="straightConnector1">
              <a:avLst/>
            </a:prstGeom>
            <a:noFill/>
            <a:ln cap="flat" cmpd="sng" w="294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0" name="Google Shape;610;g39214f5a8eb_1_0"/>
          <p:cNvSpPr/>
          <p:nvPr/>
        </p:nvSpPr>
        <p:spPr>
          <a:xfrm>
            <a:off x="9819742" y="5324294"/>
            <a:ext cx="842400" cy="1324200"/>
          </a:xfrm>
          <a:prstGeom prst="rect">
            <a:avLst/>
          </a:prstGeom>
          <a:solidFill>
            <a:schemeClr val="lt2"/>
          </a:solidFill>
          <a:ln cap="flat" cmpd="sng" w="98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39214f5a8eb_1_0"/>
          <p:cNvSpPr/>
          <p:nvPr/>
        </p:nvSpPr>
        <p:spPr>
          <a:xfrm>
            <a:off x="4938409" y="3113041"/>
            <a:ext cx="2766300" cy="3000600"/>
          </a:xfrm>
          <a:prstGeom prst="ellipse">
            <a:avLst/>
          </a:prstGeom>
          <a:solidFill>
            <a:srgbClr val="6AA84F"/>
          </a:solidFill>
          <a:ln cap="flat" cmpd="sng" w="98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39214f5a8eb_1_0"/>
          <p:cNvSpPr/>
          <p:nvPr/>
        </p:nvSpPr>
        <p:spPr>
          <a:xfrm>
            <a:off x="5900362" y="4111482"/>
            <a:ext cx="842400" cy="913800"/>
          </a:xfrm>
          <a:prstGeom prst="ellipse">
            <a:avLst/>
          </a:prstGeom>
          <a:solidFill>
            <a:schemeClr val="lt1"/>
          </a:solidFill>
          <a:ln cap="flat" cmpd="sng" w="98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g39214f5a8eb_1_0"/>
          <p:cNvCxnSpPr>
            <a:stCxn id="614" idx="7"/>
            <a:endCxn id="615" idx="3"/>
          </p:cNvCxnSpPr>
          <p:nvPr/>
        </p:nvCxnSpPr>
        <p:spPr>
          <a:xfrm flipH="1">
            <a:off x="5072362" y="3894296"/>
            <a:ext cx="2498400" cy="1505400"/>
          </a:xfrm>
          <a:prstGeom prst="straightConnector1">
            <a:avLst/>
          </a:prstGeom>
          <a:noFill/>
          <a:ln cap="flat" cmpd="sng" w="294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g39214f5a8eb_1_0"/>
          <p:cNvSpPr txBox="1"/>
          <p:nvPr/>
        </p:nvSpPr>
        <p:spPr>
          <a:xfrm>
            <a:off x="6535426" y="3423570"/>
            <a:ext cx="3924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84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884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7" name="Google Shape;617;g39214f5a8eb_1_0"/>
          <p:cNvSpPr/>
          <p:nvPr/>
        </p:nvSpPr>
        <p:spPr>
          <a:xfrm>
            <a:off x="6276605" y="3048074"/>
            <a:ext cx="90000" cy="88200"/>
          </a:xfrm>
          <a:prstGeom prst="ellipse">
            <a:avLst/>
          </a:prstGeom>
          <a:solidFill>
            <a:srgbClr val="FF0000"/>
          </a:solidFill>
          <a:ln cap="flat" cmpd="sng" w="9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39214f5a8eb_1_0"/>
          <p:cNvSpPr/>
          <p:nvPr/>
        </p:nvSpPr>
        <p:spPr>
          <a:xfrm>
            <a:off x="7493942" y="3881379"/>
            <a:ext cx="90000" cy="88200"/>
          </a:xfrm>
          <a:prstGeom prst="ellipse">
            <a:avLst/>
          </a:prstGeom>
          <a:solidFill>
            <a:srgbClr val="FF0000"/>
          </a:solidFill>
          <a:ln cap="flat" cmpd="sng" w="9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39214f5a8eb_1_0"/>
          <p:cNvSpPr/>
          <p:nvPr/>
        </p:nvSpPr>
        <p:spPr>
          <a:xfrm>
            <a:off x="7493944" y="5324305"/>
            <a:ext cx="90000" cy="88200"/>
          </a:xfrm>
          <a:prstGeom prst="ellipse">
            <a:avLst/>
          </a:prstGeom>
          <a:solidFill>
            <a:srgbClr val="FF0000"/>
          </a:solidFill>
          <a:ln cap="flat" cmpd="sng" w="9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39214f5a8eb_1_0"/>
          <p:cNvSpPr/>
          <p:nvPr/>
        </p:nvSpPr>
        <p:spPr>
          <a:xfrm>
            <a:off x="6346704" y="6090277"/>
            <a:ext cx="90000" cy="88200"/>
          </a:xfrm>
          <a:prstGeom prst="ellipse">
            <a:avLst/>
          </a:prstGeom>
          <a:solidFill>
            <a:srgbClr val="FF0000"/>
          </a:solidFill>
          <a:ln cap="flat" cmpd="sng" w="9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39214f5a8eb_1_0"/>
          <p:cNvSpPr/>
          <p:nvPr/>
        </p:nvSpPr>
        <p:spPr>
          <a:xfrm>
            <a:off x="5059259" y="5324311"/>
            <a:ext cx="90000" cy="88200"/>
          </a:xfrm>
          <a:prstGeom prst="ellipse">
            <a:avLst/>
          </a:prstGeom>
          <a:solidFill>
            <a:srgbClr val="FF0000"/>
          </a:solidFill>
          <a:ln cap="flat" cmpd="sng" w="9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39214f5a8eb_1_0"/>
          <p:cNvSpPr/>
          <p:nvPr/>
        </p:nvSpPr>
        <p:spPr>
          <a:xfrm>
            <a:off x="5059238" y="3881377"/>
            <a:ext cx="90000" cy="88200"/>
          </a:xfrm>
          <a:prstGeom prst="ellipse">
            <a:avLst/>
          </a:prstGeom>
          <a:solidFill>
            <a:srgbClr val="FF0000"/>
          </a:solidFill>
          <a:ln cap="flat" cmpd="sng" w="98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39214f5a8eb_1_0"/>
          <p:cNvSpPr/>
          <p:nvPr/>
        </p:nvSpPr>
        <p:spPr>
          <a:xfrm>
            <a:off x="10109242" y="4898831"/>
            <a:ext cx="263400" cy="2379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200" lIns="94200" spcFirstLastPara="1" rIns="94200" wrap="square" tIns="94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2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g39214f5a8eb_1_0"/>
          <p:cNvSpPr/>
          <p:nvPr/>
        </p:nvSpPr>
        <p:spPr>
          <a:xfrm rot="-5400000">
            <a:off x="9187150" y="220650"/>
            <a:ext cx="1933200" cy="3309000"/>
          </a:xfrm>
          <a:prstGeom prst="flowChartDelay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3" name="Google Shape;623;g39214f5a8eb_1_0"/>
          <p:cNvCxnSpPr>
            <a:stCxn id="621" idx="0"/>
          </p:cNvCxnSpPr>
          <p:nvPr/>
        </p:nvCxnSpPr>
        <p:spPr>
          <a:xfrm rot="10800000">
            <a:off x="8499142" y="2791931"/>
            <a:ext cx="1741800" cy="2106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g39214f5a8eb_1_0"/>
          <p:cNvCxnSpPr>
            <a:stCxn id="621" idx="0"/>
          </p:cNvCxnSpPr>
          <p:nvPr/>
        </p:nvCxnSpPr>
        <p:spPr>
          <a:xfrm flipH="1" rot="10800000">
            <a:off x="10240942" y="2808731"/>
            <a:ext cx="1571400" cy="2090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g39214f5a8eb_1_0"/>
          <p:cNvCxnSpPr>
            <a:stCxn id="621" idx="0"/>
          </p:cNvCxnSpPr>
          <p:nvPr/>
        </p:nvCxnSpPr>
        <p:spPr>
          <a:xfrm rot="10800000">
            <a:off x="9553342" y="2804231"/>
            <a:ext cx="687600" cy="2094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g39214f5a8eb_1_0"/>
          <p:cNvCxnSpPr>
            <a:stCxn id="621" idx="0"/>
          </p:cNvCxnSpPr>
          <p:nvPr/>
        </p:nvCxnSpPr>
        <p:spPr>
          <a:xfrm flipH="1" rot="10800000">
            <a:off x="10240942" y="2803931"/>
            <a:ext cx="606300" cy="2094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g39214f5a8eb_1_0"/>
          <p:cNvCxnSpPr>
            <a:stCxn id="621" idx="4"/>
          </p:cNvCxnSpPr>
          <p:nvPr/>
        </p:nvCxnSpPr>
        <p:spPr>
          <a:xfrm flipH="1">
            <a:off x="10055542" y="5136731"/>
            <a:ext cx="185400" cy="189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g39214f5a8eb_1_0"/>
          <p:cNvCxnSpPr>
            <a:endCxn id="621" idx="4"/>
          </p:cNvCxnSpPr>
          <p:nvPr/>
        </p:nvCxnSpPr>
        <p:spPr>
          <a:xfrm rot="10800000">
            <a:off x="10240942" y="5136731"/>
            <a:ext cx="168600" cy="19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g39214f5a8eb_1_0"/>
          <p:cNvCxnSpPr>
            <a:stCxn id="621" idx="4"/>
          </p:cNvCxnSpPr>
          <p:nvPr/>
        </p:nvCxnSpPr>
        <p:spPr>
          <a:xfrm flipH="1">
            <a:off x="10179142" y="5136731"/>
            <a:ext cx="61800" cy="201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g39214f5a8eb_1_0"/>
          <p:cNvCxnSpPr/>
          <p:nvPr/>
        </p:nvCxnSpPr>
        <p:spPr>
          <a:xfrm>
            <a:off x="10240942" y="5139319"/>
            <a:ext cx="47400" cy="200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g39214f5a8eb_1_0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g39214f5a8eb_1_94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7" name="Google Shape;637;g39214f5a8eb_1_94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План-график работ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g39214f5a8eb_1_94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39" name="Google Shape;639;g39214f5a8eb_1_94"/>
          <p:cNvGraphicFramePr/>
          <p:nvPr/>
        </p:nvGraphicFramePr>
        <p:xfrm>
          <a:off x="967775" y="7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{39DD05B8-1646-4024-B47D-6062113ECB69}</a:tableStyleId>
              </a:tblPr>
              <a:tblGrid>
                <a:gridCol w="459650"/>
                <a:gridCol w="1616325"/>
                <a:gridCol w="8473875"/>
              </a:tblGrid>
              <a:tr h="43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№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</a:t>
                      </a: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Срок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2027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                                                      </a:t>
                      </a:r>
                      <a:r>
                        <a:rPr lang="ru-RU" sz="2000">
                          <a:solidFill>
                            <a:srgbClr val="2027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Содержание работ</a:t>
                      </a:r>
                      <a:endParaRPr sz="2000">
                        <a:solidFill>
                          <a:srgbClr val="2027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6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Октябрь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rgbClr val="2027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Определения дополнительной миссии аппарата, постановка задач.</a:t>
                      </a:r>
                      <a:endParaRPr sz="1800">
                        <a:solidFill>
                          <a:srgbClr val="20272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2027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Выбор способа решения поставленных задач, определение приблизительного состава аппарата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Ноябрь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rgbClr val="2027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Разработка модели аппарата, подбор комплектующих 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Декабрь-Январь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2027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Прохождение тестирование на знание регламента,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rgbClr val="2027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подготовка к зимней сессии, изготовление элементов конструкции.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Февраль-Март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rgbClr val="2027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Защита на зимней сессии, разработка программного обеспечения, доработка элементов конструкции.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Март-Апрель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800">
                          <a:solidFill>
                            <a:srgbClr val="20272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Сборка модели аппарата, проведение испытаний систем, внесение корректировок 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Апрель-май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Испытание системы спасения, </a:t>
                      </a:r>
                      <a:r>
                        <a:rPr lang="ru-RU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отладка программного обеспечения и механических частей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Июнь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Тестирование, отладка аппарата и подготовка к пуску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Июль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Запуск, анализ и представление полетных данных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g3ab17767bb4_1_178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3ab17767bb4_1_178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внимание)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6" name="Google Shape;646;g3ab17767bb4_1_178"/>
          <p:cNvSpPr txBox="1"/>
          <p:nvPr/>
        </p:nvSpPr>
        <p:spPr>
          <a:xfrm>
            <a:off x="6613025" y="2033763"/>
            <a:ext cx="456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Космос 1440</a:t>
            </a:r>
            <a:endParaRPr sz="30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7" name="Google Shape;647;g3ab17767bb4_1_178"/>
          <p:cNvSpPr txBox="1"/>
          <p:nvPr/>
        </p:nvSpPr>
        <p:spPr>
          <a:xfrm>
            <a:off x="6100525" y="2819713"/>
            <a:ext cx="515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Проектант: Дарья Павлова 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8" name="Google Shape;648;g3ab17767bb4_1_178"/>
          <p:cNvSpPr txBox="1"/>
          <p:nvPr/>
        </p:nvSpPr>
        <p:spPr>
          <a:xfrm>
            <a:off x="5982425" y="3790613"/>
            <a:ext cx="549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Программист: Евгений Боронин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g3ab17767bb4_1_178"/>
          <p:cNvSpPr txBox="1"/>
          <p:nvPr/>
        </p:nvSpPr>
        <p:spPr>
          <a:xfrm>
            <a:off x="5513675" y="3319863"/>
            <a:ext cx="642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Схемотехник: Даниил Поповский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0" name="Google Shape;650;g3ab17767bb4_1_178"/>
          <p:cNvSpPr txBox="1"/>
          <p:nvPr/>
        </p:nvSpPr>
        <p:spPr>
          <a:xfrm>
            <a:off x="6320825" y="4251513"/>
            <a:ext cx="515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Куратор: Мария Касьянова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1" name="Google Shape;651;g3ab17767bb4_1_178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g3ab17767bb4_1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800" y="1571975"/>
            <a:ext cx="3323300" cy="43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3ab17767bb4_1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00" y="1571973"/>
            <a:ext cx="5774836" cy="43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3ab17767bb4_1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00" y="1254525"/>
            <a:ext cx="5774824" cy="39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g3bb84b4c448_3_16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0" name="Google Shape;660;g3bb84b4c448_3_16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1" name="Google Shape;661;g3bb84b4c448_3_16"/>
          <p:cNvGraphicFramePr/>
          <p:nvPr/>
        </p:nvGraphicFramePr>
        <p:xfrm>
          <a:off x="0" y="8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{39DD05B8-1646-4024-B47D-6062113ECB69}</a:tableStyleId>
              </a:tblPr>
              <a:tblGrid>
                <a:gridCol w="2010300"/>
                <a:gridCol w="2185075"/>
                <a:gridCol w="1016350"/>
                <a:gridCol w="2746300"/>
                <a:gridCol w="1861075"/>
                <a:gridCol w="1118575"/>
                <a:gridCol w="1254325"/>
              </a:tblGrid>
              <a:tr h="62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Название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Что измеряет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Единица измерения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Диапазон измерения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Точность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Частота измерения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Интерфейсы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Магнитометр LIS3MDL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индукция магнитного поля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гаусы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±4,±8,±12,±16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4.1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7 142 Гц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1wire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Фоторезистор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Уровень освещенности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люмены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-25 люм до +70 люм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F1115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—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аналог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Термометр DS18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температура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°C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-55°C до +125°C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±5℃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1,4 Гц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1wire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Акселерометр+гироскоп LSM6DS3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Кажущееся ускорение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±2,±4,±8,±16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140 mdps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7 142 Гц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I2C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Угловая скорость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dps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±125,±245,±500,±1000,±2000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1.7,2.0,2.7,4.4 mg(RMS)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7 142 Гц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I2C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Барометр и термометр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BMP280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Атмосферное давление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Па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300-1100 hP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при 25</a:t>
                      </a:r>
                      <a:r>
                        <a:rPr lang="ru-RU">
                          <a:solidFill>
                            <a:schemeClr val="lt1"/>
                          </a:solidFill>
                        </a:rPr>
                        <a:t>°C - ±0,15гПа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3,4 Мгц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I2C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температура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°C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от -40 до +85</a:t>
                      </a:r>
                      <a:r>
                        <a:rPr lang="ru-RU">
                          <a:solidFill>
                            <a:schemeClr val="lt1"/>
                          </a:solidFill>
                        </a:rPr>
                        <a:t>°C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±1</a:t>
                      </a:r>
                      <a:r>
                        <a:rPr lang="ru-RU">
                          <a:solidFill>
                            <a:schemeClr val="lt1"/>
                          </a:solidFill>
                        </a:rPr>
                        <a:t>°C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1,4 Гц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I2C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</a:rPr>
                        <a:t>gps Neo-8M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g3bb84b4c448_3_29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3bb84b4c448_3_29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Схема деления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g3bb84b4c448_3_29"/>
          <p:cNvSpPr/>
          <p:nvPr/>
        </p:nvSpPr>
        <p:spPr>
          <a:xfrm>
            <a:off x="2166400" y="761175"/>
            <a:ext cx="19542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раскрытия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9" name="Google Shape;669;g3bb84b4c448_3_29"/>
          <p:cNvSpPr/>
          <p:nvPr/>
        </p:nvSpPr>
        <p:spPr>
          <a:xfrm>
            <a:off x="97575" y="761176"/>
            <a:ext cx="20922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g3bb84b4c448_3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0189" y="1530876"/>
            <a:ext cx="1446736" cy="822923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3bb84b4c448_3_29"/>
          <p:cNvSpPr/>
          <p:nvPr/>
        </p:nvSpPr>
        <p:spPr>
          <a:xfrm>
            <a:off x="9390400" y="757575"/>
            <a:ext cx="2546700" cy="1964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Times New Roman"/>
                <a:ea typeface="Times New Roman"/>
                <a:cs typeface="Times New Roman"/>
                <a:sym typeface="Times New Roman"/>
              </a:rPr>
              <a:t>Система управления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Google Shape;672;g3bb84b4c448_3_29"/>
          <p:cNvSpPr/>
          <p:nvPr/>
        </p:nvSpPr>
        <p:spPr>
          <a:xfrm>
            <a:off x="4120600" y="761175"/>
            <a:ext cx="5316300" cy="1964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электропитания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:\ЦНИИМАШ\комплектующие фото\Модуль STM32F103.jpg" id="673" name="Google Shape;673;g3bb84b4c448_3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25154" y="1375674"/>
            <a:ext cx="1279507" cy="64266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g3bb84b4c448_3_29"/>
          <p:cNvSpPr/>
          <p:nvPr/>
        </p:nvSpPr>
        <p:spPr>
          <a:xfrm>
            <a:off x="5446450" y="4525575"/>
            <a:ext cx="30768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5650" lIns="95650" spcFirstLastPara="1" rIns="95650" wrap="square" tIns="95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Система хранения и передачи данных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5" name="Google Shape;675;g3bb84b4c448_3_29" title="6476651126.jp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3236" y="5276519"/>
            <a:ext cx="499615" cy="638718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3bb84b4c448_3_29"/>
          <p:cNvSpPr/>
          <p:nvPr/>
        </p:nvSpPr>
        <p:spPr>
          <a:xfrm>
            <a:off x="97575" y="2690400"/>
            <a:ext cx="9577200" cy="18375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измерения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7" name="Google Shape;677;g3bb84b4c448_3_29" title="113240.jp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490" y="3075396"/>
            <a:ext cx="718166" cy="68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3bb84b4c448_3_29" title="Акселерометр + гироскоп LSM6DS3.jp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06418" y="3175252"/>
            <a:ext cx="755715" cy="5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3bb84b4c448_3_29" title="e30114117ad9df58e1c35efeee8c69b1407fc132_original.jp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52795" y="3177740"/>
            <a:ext cx="718149" cy="6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3bb84b4c448_3_29" title="orig.jp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1629" y="3120785"/>
            <a:ext cx="821474" cy="78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3bb84b4c448_3_29" title="GPS модуль neo-8M.jp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56067" y="3177347"/>
            <a:ext cx="575025" cy="761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ЦНИИМАШ\Комплектующие фото\Магнитометр LIS3MDL.jpg" id="682" name="Google Shape;682;g3bb84b4c448_3_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09057" y="3185123"/>
            <a:ext cx="669831" cy="542452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3bb84b4c448_3_29"/>
          <p:cNvSpPr txBox="1"/>
          <p:nvPr/>
        </p:nvSpPr>
        <p:spPr>
          <a:xfrm>
            <a:off x="1792425" y="3641013"/>
            <a:ext cx="17031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Акселерометр + гироскоп</a:t>
            </a:r>
            <a:endParaRPr sz="170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LSM6DS3</a:t>
            </a:r>
            <a:endParaRPr sz="170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" name="Google Shape;684;g3bb84b4c448_3_29"/>
          <p:cNvSpPr txBox="1"/>
          <p:nvPr/>
        </p:nvSpPr>
        <p:spPr>
          <a:xfrm>
            <a:off x="208734" y="3764763"/>
            <a:ext cx="1583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Магнитометр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LIS3MDL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5" name="Google Shape;685;g3bb84b4c448_3_29"/>
          <p:cNvSpPr txBox="1"/>
          <p:nvPr/>
        </p:nvSpPr>
        <p:spPr>
          <a:xfrm>
            <a:off x="4578438" y="3911588"/>
            <a:ext cx="1720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Фоторезистор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" name="Google Shape;686;g3bb84b4c448_3_29"/>
          <p:cNvSpPr txBox="1"/>
          <p:nvPr/>
        </p:nvSpPr>
        <p:spPr>
          <a:xfrm>
            <a:off x="6055550" y="3761463"/>
            <a:ext cx="1446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Термометр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DS18B20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7" name="Google Shape;687;g3bb84b4c448_3_29"/>
          <p:cNvSpPr txBox="1"/>
          <p:nvPr/>
        </p:nvSpPr>
        <p:spPr>
          <a:xfrm>
            <a:off x="7382175" y="3897725"/>
            <a:ext cx="2092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1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 Ublox NEO-8M </a:t>
            </a:r>
            <a:endParaRPr sz="171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8" name="Google Shape;688;g3bb84b4c448_3_29"/>
          <p:cNvSpPr/>
          <p:nvPr/>
        </p:nvSpPr>
        <p:spPr>
          <a:xfrm>
            <a:off x="9664100" y="2690475"/>
            <a:ext cx="2271600" cy="18375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спасения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9" name="Google Shape;689;g3bb84b4c448_3_29"/>
          <p:cNvSpPr/>
          <p:nvPr/>
        </p:nvSpPr>
        <p:spPr>
          <a:xfrm>
            <a:off x="8523250" y="4527925"/>
            <a:ext cx="34125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поиска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0" name="Google Shape;690;g3bb84b4c448_3_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69654" y="1303500"/>
            <a:ext cx="1049334" cy="7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3bb84b4c448_3_29" title="i (1).jpg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939985" y="5117801"/>
            <a:ext cx="821475" cy="78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3bb84b4c448_3_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71350" y="1303501"/>
            <a:ext cx="968300" cy="78698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g3bb84b4c448_3_29"/>
          <p:cNvSpPr txBox="1"/>
          <p:nvPr/>
        </p:nvSpPr>
        <p:spPr>
          <a:xfrm>
            <a:off x="8846613" y="5827025"/>
            <a:ext cx="1275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i="0" lang="ru-RU" sz="170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Пищалка</a:t>
            </a:r>
            <a:endParaRPr i="0" sz="1702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4" name="Google Shape;694;g3bb84b4c448_3_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81785" y="3260591"/>
            <a:ext cx="669829" cy="79659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3bb84b4c448_3_29"/>
          <p:cNvSpPr txBox="1"/>
          <p:nvPr/>
        </p:nvSpPr>
        <p:spPr>
          <a:xfrm>
            <a:off x="9973053" y="4058243"/>
            <a:ext cx="1583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Парашют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6" name="Google Shape;696;g3bb84b4c448_3_29"/>
          <p:cNvSpPr/>
          <p:nvPr/>
        </p:nvSpPr>
        <p:spPr>
          <a:xfrm>
            <a:off x="97575" y="4527975"/>
            <a:ext cx="54897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управления движением аппарата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7" name="Google Shape;697;g3bb84b4c448_3_29" title="2025-12-09_20-52-18.png"/>
          <p:cNvPicPr preferRelativeResize="0"/>
          <p:nvPr/>
        </p:nvPicPr>
        <p:blipFill rotWithShape="1">
          <a:blip r:embed="rId16">
            <a:alphaModFix/>
          </a:blip>
          <a:srcRect b="0" l="0" r="29849" t="31238"/>
          <a:stretch/>
        </p:blipFill>
        <p:spPr>
          <a:xfrm>
            <a:off x="292190" y="5254962"/>
            <a:ext cx="1702969" cy="573422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3bb84b4c448_3_29"/>
          <p:cNvSpPr txBox="1"/>
          <p:nvPr/>
        </p:nvSpPr>
        <p:spPr>
          <a:xfrm>
            <a:off x="2166400" y="2242200"/>
            <a:ext cx="1954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ru-RU" sz="180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Пережигатель</a:t>
            </a:r>
            <a:endParaRPr i="0" sz="1802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g3bb84b4c448_3_29"/>
          <p:cNvSpPr txBox="1"/>
          <p:nvPr/>
        </p:nvSpPr>
        <p:spPr>
          <a:xfrm>
            <a:off x="3827450" y="1758675"/>
            <a:ext cx="24291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225" lIns="125225" spcFirstLastPara="1" rIns="125225" wrap="square" tIns="12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None/>
            </a:pPr>
            <a:r>
              <a:rPr i="0" lang="ru-RU" sz="1736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DC-DC преобразователь повышающий</a:t>
            </a:r>
            <a:endParaRPr i="0" sz="1736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0" name="Google Shape;700;g3bb84b4c448_3_29"/>
          <p:cNvSpPr txBox="1"/>
          <p:nvPr/>
        </p:nvSpPr>
        <p:spPr>
          <a:xfrm>
            <a:off x="5692475" y="1758673"/>
            <a:ext cx="21516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225" lIns="125225" spcFirstLastPara="1" rIns="125225" wrap="square" tIns="12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None/>
            </a:pPr>
            <a:r>
              <a:rPr i="0" lang="ru-RU" sz="1736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DC-DC преобразователь </a:t>
            </a:r>
            <a:r>
              <a:rPr lang="ru-RU" sz="173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понижающий</a:t>
            </a:r>
            <a:endParaRPr i="0" sz="1736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1" name="Google Shape;701;g3bb84b4c448_3_29"/>
          <p:cNvSpPr txBox="1"/>
          <p:nvPr/>
        </p:nvSpPr>
        <p:spPr>
          <a:xfrm>
            <a:off x="9644082" y="2037775"/>
            <a:ext cx="20922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i="0" lang="ru-RU" sz="171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Микроконтроллер</a:t>
            </a:r>
            <a:endParaRPr i="0" sz="17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i="0" lang="ru-RU" sz="161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STM32F103</a:t>
            </a:r>
            <a:endParaRPr i="0" sz="16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2" name="Google Shape;702;g3bb84b4c448_3_29"/>
          <p:cNvSpPr txBox="1"/>
          <p:nvPr/>
        </p:nvSpPr>
        <p:spPr>
          <a:xfrm>
            <a:off x="1649174" y="6014950"/>
            <a:ext cx="87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Крылья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3" name="Google Shape;703;g3bb84b4c448_3_29"/>
          <p:cNvSpPr txBox="1"/>
          <p:nvPr/>
        </p:nvSpPr>
        <p:spPr>
          <a:xfrm>
            <a:off x="7262549" y="5960775"/>
            <a:ext cx="1049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ru-RU" sz="171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 карта</a:t>
            </a:r>
            <a:endParaRPr i="0" sz="17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4" name="Google Shape;704;g3bb84b4c448_3_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86940" y="5202053"/>
            <a:ext cx="821476" cy="787644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3bb84b4c448_3_29"/>
          <p:cNvSpPr txBox="1"/>
          <p:nvPr/>
        </p:nvSpPr>
        <p:spPr>
          <a:xfrm>
            <a:off x="3467377" y="5880700"/>
            <a:ext cx="2151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575" lIns="84575" spcFirstLastPara="1" rIns="84575" wrap="square" tIns="84575">
            <a:no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278"/>
              </a:spcAft>
              <a:buClr>
                <a:srgbClr val="000000"/>
              </a:buClr>
              <a:buSzPts val="879"/>
              <a:buFont typeface="Arial"/>
              <a:buNone/>
            </a:pPr>
            <a:r>
              <a:rPr b="1" i="0" lang="ru-RU" sz="17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7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Серво TZT</a:t>
            </a:r>
            <a:r>
              <a:rPr i="0" lang="ru-RU" sz="17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MG90S</a:t>
            </a:r>
            <a:endParaRPr b="1" i="0" sz="1700" u="none" cap="none" strike="noStrike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6" name="Google Shape;706;g3bb84b4c448_3_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4834" y="1410279"/>
            <a:ext cx="411414" cy="57343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3bb84b4c448_3_29"/>
          <p:cNvSpPr txBox="1"/>
          <p:nvPr/>
        </p:nvSpPr>
        <p:spPr>
          <a:xfrm>
            <a:off x="7917238" y="2030038"/>
            <a:ext cx="1446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i="0" lang="ru-RU" sz="171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Аккумулятор</a:t>
            </a:r>
            <a:endParaRPr i="0" sz="17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08" name="Google Shape;708;g3bb84b4c448_3_29" title="i (2).jpg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10413" y="5300936"/>
            <a:ext cx="968300" cy="58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3bb84b4c448_3_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618122" y="5091662"/>
            <a:ext cx="876000" cy="839938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3bb84b4c448_3_29"/>
          <p:cNvSpPr txBox="1"/>
          <p:nvPr/>
        </p:nvSpPr>
        <p:spPr>
          <a:xfrm>
            <a:off x="10332825" y="5827025"/>
            <a:ext cx="1446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tBeacon Onyx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1" name="Google Shape;711;g3bb84b4c448_3_29"/>
          <p:cNvSpPr txBox="1"/>
          <p:nvPr/>
        </p:nvSpPr>
        <p:spPr>
          <a:xfrm>
            <a:off x="5464750" y="5836275"/>
            <a:ext cx="1720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ru-RU" sz="171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Радио E220-400T22S </a:t>
            </a:r>
            <a:endParaRPr i="0" sz="17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2" name="Google Shape;712;g3bb84b4c448_3_29" title="2025-12-09_20-52-18.png"/>
          <p:cNvPicPr preferRelativeResize="0"/>
          <p:nvPr/>
        </p:nvPicPr>
        <p:blipFill rotWithShape="1">
          <a:blip r:embed="rId16">
            <a:alphaModFix/>
          </a:blip>
          <a:srcRect b="0" l="0" r="29849" t="31238"/>
          <a:stretch/>
        </p:blipFill>
        <p:spPr>
          <a:xfrm>
            <a:off x="2039565" y="5254962"/>
            <a:ext cx="1702969" cy="57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3bb84b4c448_3_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83452" y="5202040"/>
            <a:ext cx="821476" cy="78764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3bb84b4c448_3_29"/>
          <p:cNvSpPr txBox="1"/>
          <p:nvPr/>
        </p:nvSpPr>
        <p:spPr>
          <a:xfrm>
            <a:off x="97575" y="2294175"/>
            <a:ext cx="209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Мини-камера SQ-11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5" name="Google Shape;715;g3bb84b4c448_3_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11750" y="1386699"/>
            <a:ext cx="1137436" cy="10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3bb84b4c448_3_29"/>
          <p:cNvSpPr txBox="1"/>
          <p:nvPr/>
        </p:nvSpPr>
        <p:spPr>
          <a:xfrm>
            <a:off x="-182075" y="752475"/>
            <a:ext cx="254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Система видеофиксации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7" name="Google Shape;717;g3bb84b4c448_3_29"/>
          <p:cNvSpPr txBox="1"/>
          <p:nvPr/>
        </p:nvSpPr>
        <p:spPr>
          <a:xfrm>
            <a:off x="3275475" y="3643100"/>
            <a:ext cx="1703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Барометр и Термометр BMP280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g3bb84b4c448_3_29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3b3b7ad6d05_0_24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b3b7ad6d05_0_24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Основные задачи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g3b3b7ad6d05_0_24"/>
          <p:cNvSpPr/>
          <p:nvPr/>
        </p:nvSpPr>
        <p:spPr>
          <a:xfrm>
            <a:off x="1720950" y="1136800"/>
            <a:ext cx="9334800" cy="55407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3b3b7ad6d05_0_24" title="free-icon-rocket-1611638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825" y="5933100"/>
            <a:ext cx="867625" cy="8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3b3b7ad6d05_0_24"/>
          <p:cNvSpPr txBox="1"/>
          <p:nvPr/>
        </p:nvSpPr>
        <p:spPr>
          <a:xfrm>
            <a:off x="2265000" y="1864600"/>
            <a:ext cx="8246700" cy="4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Times New Roman"/>
              <a:buAutoNum type="arabicPeriod"/>
            </a:pP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Измерение параметров температуры</a:t>
            </a:r>
            <a:endParaRPr sz="2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Times New Roman"/>
              <a:buAutoNum type="arabicPeriod"/>
            </a:pP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Получение параметров давления</a:t>
            </a:r>
            <a:endParaRPr sz="2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Times New Roman"/>
              <a:buAutoNum type="arabicPeriod"/>
            </a:pP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Получить значение ускорений (кажущихся ускорений) по трем осям</a:t>
            </a:r>
            <a:endParaRPr sz="2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Times New Roman"/>
              <a:buAutoNum type="arabicPeriod"/>
            </a:pP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Определить значение угловой скорости по трем осям</a:t>
            </a:r>
            <a:endParaRPr sz="2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Times New Roman"/>
              <a:buAutoNum type="arabicPeriod"/>
            </a:pPr>
            <a:r>
              <a:rPr lang="ru-RU" sz="2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Передача полученных данных по радиоканалу на приёмную станцию Организаторов</a:t>
            </a:r>
            <a:endParaRPr sz="24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3b3b7ad6d05_0_24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g3b4ccaa621d_0_17" title="v882-kul-6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3b4ccaa621d_0_17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❏"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Принципиальная схема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5" name="Google Shape;725;g3b4ccaa621d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5663"/>
            <a:ext cx="12192000" cy="47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3b4ccaa621d_0_17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392224a5216_2_0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92224a5216_2_0"/>
          <p:cNvSpPr txBox="1"/>
          <p:nvPr>
            <p:ph idx="4294967295" type="title"/>
          </p:nvPr>
        </p:nvSpPr>
        <p:spPr>
          <a:xfrm>
            <a:off x="733425" y="-3347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Радиомодуль E220-400T22S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3" name="Google Shape;733;g392224a5216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0" y="862150"/>
            <a:ext cx="8000999" cy="58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392224a5216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35" name="Google Shape;735;g392224a5216_2_0"/>
          <p:cNvSpPr txBox="1"/>
          <p:nvPr/>
        </p:nvSpPr>
        <p:spPr>
          <a:xfrm>
            <a:off x="119009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g392224a5216_3_3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392224a5216_3_3"/>
          <p:cNvSpPr txBox="1"/>
          <p:nvPr>
            <p:ph idx="4294967295" type="title"/>
          </p:nvPr>
        </p:nvSpPr>
        <p:spPr>
          <a:xfrm>
            <a:off x="3716875" y="-185200"/>
            <a:ext cx="4046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Ublox Neo-8M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2" name="Google Shape;742;g392224a5216_3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200" y="800075"/>
            <a:ext cx="5032675" cy="5933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392224a5216_3_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g392224a5216_3_9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392224a5216_3_9"/>
          <p:cNvSpPr txBox="1"/>
          <p:nvPr>
            <p:ph idx="4294967295" type="title"/>
          </p:nvPr>
        </p:nvSpPr>
        <p:spPr>
          <a:xfrm>
            <a:off x="838200" y="2656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-RU" sz="4888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датчик давления и температуры BMP280</a:t>
            </a:r>
            <a:endParaRPr sz="4888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g392224a5216_3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950" y="1117575"/>
            <a:ext cx="5161463" cy="57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392224a5216_3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g3b4ccaa621d_0_0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7" name="Google Shape;757;g3b4ccaa621d_0_0"/>
          <p:cNvGraphicFramePr/>
          <p:nvPr/>
        </p:nvGraphicFramePr>
        <p:xfrm>
          <a:off x="93713" y="204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{F582535C-BB6D-4B4C-B56F-462E1C621830}</a:tableStyleId>
              </a:tblPr>
              <a:tblGrid>
                <a:gridCol w="2431425"/>
                <a:gridCol w="934425"/>
                <a:gridCol w="953500"/>
                <a:gridCol w="839075"/>
                <a:gridCol w="1125125"/>
                <a:gridCol w="953500"/>
                <a:gridCol w="953500"/>
                <a:gridCol w="953500"/>
                <a:gridCol w="953500"/>
                <a:gridCol w="953500"/>
                <a:gridCol w="953500"/>
              </a:tblGrid>
              <a:tr h="775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Устройство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Напряжение, B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Потребление, А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Мощность,Вт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Мощность с КПД,Вт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Время работы, ч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Работа, Вт*ч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КПД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Токоотдача, А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Емкость, А*ч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Заряд, Вт*ч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Барометр и Термометр BMP280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0,00057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0,00189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0,00212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3,00000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0,00635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Микроконтроллер STM32F103C8T6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0,05000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0,16500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0,18500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3,00000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0,55500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Пищалка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0,01300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0,04290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0,04810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1,24167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0,05972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Магнитометр LIS3MDL</a:t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0,00027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0,00089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0,00100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3,00000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0,00300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Термометр DS18B20</a:t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0,00150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0,00495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0,00555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3,00000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0,01665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GPS Ublox NEO-8M</a:t>
                      </a:r>
                      <a:endParaRPr sz="15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0,02400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0,07920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0,08880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3,00000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0,26640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Акселерометр и гироскоп LSM6DS3</a:t>
                      </a:r>
                      <a:endParaRPr sz="15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0,00090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0,00297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0,00333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3,00000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0,00999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SD карта</a:t>
                      </a:r>
                      <a:endParaRPr sz="15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3,30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0,15000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0,49500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0,55500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3,00000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1,66500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DC-DC преобразователь на 3,3B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0,89189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8" name="Google Shape;758;g3b4ccaa621d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g3b4ccaa621d_0_6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4" name="Google Shape;764;g3b4ccaa621d_0_6"/>
          <p:cNvGraphicFramePr/>
          <p:nvPr/>
        </p:nvGraphicFramePr>
        <p:xfrm>
          <a:off x="175250" y="79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{F582535C-BB6D-4B4C-B56F-462E1C621830}</a:tableStyleId>
              </a:tblPr>
              <a:tblGrid>
                <a:gridCol w="1076500"/>
                <a:gridCol w="1076500"/>
                <a:gridCol w="1076500"/>
                <a:gridCol w="1076500"/>
                <a:gridCol w="1076500"/>
                <a:gridCol w="1076500"/>
                <a:gridCol w="1076500"/>
                <a:gridCol w="1076500"/>
                <a:gridCol w="1076500"/>
                <a:gridCol w="1076500"/>
                <a:gridCol w="1076500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Устройство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Напряжение, B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Потребление, А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Мощность,Вт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Мощность с КПД,Вт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Время работы, ч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Работа, Вт*ч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КПД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Токоотдача, А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Емкость, А*ч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Заряд, Вт*ч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Сервопривод MG90S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0,20000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1,00000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1,08696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0,01667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0,01812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Сервопривод MG90S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0,20000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1,00000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1,08696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0,01667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0,01812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DC-DC преобразователь на 5B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0,92000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Радиомодуль E220-400T22S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3,70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0,11000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0,40700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0,40700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3,00000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1,22100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Пережигатель</a:t>
                      </a:r>
                      <a:endParaRPr sz="13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3,70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2,00000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7,40000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7,40000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0,00139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0,01028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Аккумулятор требуемый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3,70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9,98091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1,26751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2,697544066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0,3425701789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Аккумулятор Vapcell INR 18350 1600 мАч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3,70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1,6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5,92</a:t>
                      </a:r>
                      <a:endParaRPr sz="12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5" name="Google Shape;765;g3b4ccaa621d_0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g392224a5216_3_15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1" name="Google Shape;771;g392224a5216_3_15"/>
          <p:cNvGraphicFramePr/>
          <p:nvPr/>
        </p:nvGraphicFramePr>
        <p:xfrm>
          <a:off x="407725" y="33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{F582535C-BB6D-4B4C-B56F-462E1C621830}</a:tableStyleId>
              </a:tblPr>
              <a:tblGrid>
                <a:gridCol w="3822150"/>
                <a:gridCol w="1468925"/>
                <a:gridCol w="1498875"/>
                <a:gridCol w="1319025"/>
                <a:gridCol w="1768675"/>
                <a:gridCol w="1498875"/>
              </a:tblGrid>
              <a:tr h="746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Этапы полета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Время, с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Мощность, Вт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Заряд АБ, Вт*ч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Время графика,с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Время графика,мин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0:5"/>
                      </a:ext>
                    </a:extLst>
                  </a:tcPr>
                </a:tc>
              </a:tr>
              <a:tr h="50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До укладки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1,24780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5,92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-1800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-30,000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:5"/>
                      </a:ext>
                    </a:extLst>
                  </a:tcPr>
                </a:tc>
              </a:tr>
              <a:tr h="5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1,24780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5,2961023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2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2:5"/>
                      </a:ext>
                    </a:extLst>
                  </a:tcPr>
                </a:tc>
              </a:tr>
              <a:tr h="50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 ракете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1,24780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5,2961023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3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3:5"/>
                      </a:ext>
                    </a:extLst>
                  </a:tcPr>
                </a:tc>
              </a:tr>
              <a:tr h="5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1815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1,24780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5,290903153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4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0,250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4:5"/>
                      </a:ext>
                    </a:extLst>
                  </a:tcPr>
                </a:tc>
              </a:tr>
              <a:tr h="50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Выход из ракеты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1815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8,64780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5,290903153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5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0,250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5:5"/>
                      </a:ext>
                    </a:extLst>
                  </a:tcPr>
                </a:tc>
              </a:tr>
              <a:tr h="5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1820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8,64780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5,278892326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6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0,333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6:5"/>
                      </a:ext>
                    </a:extLst>
                  </a:tcPr>
                </a:tc>
              </a:tr>
              <a:tr h="50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Свободный полет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1820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3,46981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5,278892326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7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0,333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7:5"/>
                      </a:ext>
                    </a:extLst>
                  </a:tcPr>
                </a:tc>
              </a:tr>
              <a:tr h="56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3,46981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5,221062185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8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1,333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8:5"/>
                      </a:ext>
                    </a:extLst>
                  </a:tcPr>
                </a:tc>
              </a:tr>
              <a:tr h="50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Посадка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1,29590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9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5,221062185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9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9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1,333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9:5"/>
                      </a:ext>
                    </a:extLst>
                  </a:tcPr>
                </a:tc>
              </a:tr>
              <a:tr h="74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10800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1,29590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0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2,01012136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0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0:4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150,000</a:t>
                      </a:r>
                      <a:endParaRPr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28575" marL="28575" anchor="b">
                    <a:lnL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8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771:10:5"/>
                      </a:ext>
                    </a:extLst>
                  </a:tcPr>
                </a:tc>
              </a:tr>
            </a:tbl>
          </a:graphicData>
        </a:graphic>
      </p:graphicFrame>
      <p:sp>
        <p:nvSpPr>
          <p:cNvPr id="772" name="Google Shape;772;g392224a5216_3_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g3b3f03c4fbf_1_49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3b3f03c4fbf_1_49"/>
          <p:cNvSpPr txBox="1"/>
          <p:nvPr/>
        </p:nvSpPr>
        <p:spPr>
          <a:xfrm>
            <a:off x="3983175" y="1070575"/>
            <a:ext cx="3543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3b3f03c4fbf_1_49"/>
          <p:cNvSpPr txBox="1"/>
          <p:nvPr/>
        </p:nvSpPr>
        <p:spPr>
          <a:xfrm>
            <a:off x="1054050" y="2251500"/>
            <a:ext cx="100839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 думали это все? Мы хотели также показать нашего “великого” Аля схемотехника Deepseek…</a:t>
            </a:r>
            <a:endParaRPr sz="4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0" name="Google Shape;780;g3b3f03c4fbf_1_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g3b3f03c4fbf_1_34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3b3f03c4fbf_1_34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Char char="❏"/>
            </a:pPr>
            <a:r>
              <a:rPr lang="ru-RU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Достижение Deepseekа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7" name="Google Shape;787;g3b3f03c4fbf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75" y="989675"/>
            <a:ext cx="2682925" cy="417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3b3f03c4fbf_1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950" y="989675"/>
            <a:ext cx="3478426" cy="19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g3b3f03c4fbf_1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0025" y="989675"/>
            <a:ext cx="40767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g3b3f03c4fbf_1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3895" y="1400850"/>
            <a:ext cx="670500" cy="9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3b3f03c4fbf_1_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3623" y="70850"/>
            <a:ext cx="7142452" cy="8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g3b3f03c4fbf_1_34"/>
          <p:cNvSpPr txBox="1"/>
          <p:nvPr/>
        </p:nvSpPr>
        <p:spPr>
          <a:xfrm>
            <a:off x="3345550" y="3121200"/>
            <a:ext cx="504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-Что ты мной командуешь?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3" name="Google Shape;793;g3b3f03c4fbf_1_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82800" y="3816125"/>
            <a:ext cx="3094225" cy="1031408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3b3f03c4fbf_1_34"/>
          <p:cNvSpPr txBox="1"/>
          <p:nvPr/>
        </p:nvSpPr>
        <p:spPr>
          <a:xfrm>
            <a:off x="7807924" y="4847525"/>
            <a:ext cx="42441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Забери меня через 30 минут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3b3f03c4fbf_1_34"/>
          <p:cNvSpPr txBox="1"/>
          <p:nvPr/>
        </p:nvSpPr>
        <p:spPr>
          <a:xfrm>
            <a:off x="148238" y="5291125"/>
            <a:ext cx="24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“Схемотехник”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6" name="Google Shape;796;g3b3f03c4fbf_1_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43975" y="3736801"/>
            <a:ext cx="1759581" cy="13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3b3f03c4fbf_1_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58948" y="5398026"/>
            <a:ext cx="3368050" cy="14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3b3f03c4fbf_1_34"/>
          <p:cNvSpPr txBox="1"/>
          <p:nvPr/>
        </p:nvSpPr>
        <p:spPr>
          <a:xfrm>
            <a:off x="2468700" y="4947650"/>
            <a:ext cx="460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Топ 1 в мире!!!!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3b3f03c4fbf_1_34"/>
          <p:cNvSpPr txBox="1"/>
          <p:nvPr/>
        </p:nvSpPr>
        <p:spPr>
          <a:xfrm>
            <a:off x="5332350" y="199175"/>
            <a:ext cx="504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гениально, вау аа ээ ааа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g3b3f03c4fbf_1_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67525" y="3861213"/>
            <a:ext cx="2019300" cy="96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3b3f03c4fbf_1_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45425" y="3691150"/>
            <a:ext cx="2019300" cy="96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3b3f03c4fbf_1_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58950" y="3985625"/>
            <a:ext cx="2019300" cy="96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3b3f03c4fbf_1_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95475" y="4601225"/>
            <a:ext cx="2019300" cy="9620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3b3f03c4fbf_1_34"/>
          <p:cNvSpPr txBox="1"/>
          <p:nvPr/>
        </p:nvSpPr>
        <p:spPr>
          <a:xfrm>
            <a:off x="6803600" y="5948075"/>
            <a:ext cx="5043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Москву по шпалам!!!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3b3f03c4fbf_1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g3b3f03c4fbf_1_57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3b3f03c4fbf_1_57"/>
          <p:cNvSpPr txBox="1"/>
          <p:nvPr/>
        </p:nvSpPr>
        <p:spPr>
          <a:xfrm>
            <a:off x="188925" y="149575"/>
            <a:ext cx="980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Специальное сообщение для Deepseek, вдруг он зайдет и увидит это. [мечтать не вредно]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g3b3f03c4fbf_1_57"/>
          <p:cNvSpPr txBox="1"/>
          <p:nvPr/>
        </p:nvSpPr>
        <p:spPr>
          <a:xfrm>
            <a:off x="-1700325" y="-307000"/>
            <a:ext cx="39300" cy="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Слайды остаются, пока ничего не изменится, также они будут добавляться, я думаю тут логика ясна.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g3b3f03c4fbf_1_57"/>
          <p:cNvSpPr txBox="1"/>
          <p:nvPr/>
        </p:nvSpPr>
        <p:spPr>
          <a:xfrm>
            <a:off x="-3013000" y="427650"/>
            <a:ext cx="39000" cy="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остаются, пока ничего не изменится, также они будут добавляться, я думаю тут логика ясна.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g3b3f03c4fbf_1_57"/>
          <p:cNvSpPr txBox="1"/>
          <p:nvPr/>
        </p:nvSpPr>
        <p:spPr>
          <a:xfrm>
            <a:off x="188925" y="1112725"/>
            <a:ext cx="99675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Слайды остаются до момента исправления. </a:t>
            </a:r>
            <a:r>
              <a:rPr lang="ru-RU" sz="2800">
                <a:solidFill>
                  <a:schemeClr val="lt1"/>
                </a:solidFill>
                <a:highlight>
                  <a:srgbClr val="FF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Запрещается </a:t>
            </a: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удалять, редактировать или прятать их, любые попытки будут фиксироваться и дополняться в слайд. Также любые действия или моменты, направленные на отвлечение от работы, лекции и иного рода полезного для команды мероприятия будут также фиксироваться и будут вводится отрицательные санкции. </a:t>
            </a:r>
            <a:b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Также ввиду частого </a:t>
            </a:r>
            <a:r>
              <a:rPr b="1" i="1" lang="ru-RU" sz="3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игнорирования </a:t>
            </a:r>
            <a:r>
              <a:rPr lang="ru-RU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работы, вводится специальная “утилита”, которая будет помогать тебе поддерживать состояние работы, о нём будет сказано позднее. С новым годом!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5" name="Google Shape;815;g3b3f03c4fbf_1_57"/>
          <p:cNvSpPr txBox="1"/>
          <p:nvPr/>
        </p:nvSpPr>
        <p:spPr>
          <a:xfrm>
            <a:off x="2381250" y="6038125"/>
            <a:ext cx="855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P.s Не думай, что если не будешь работать слайды удалим, напротив оставим и будем показывать на зимней сессии!!!</a:t>
            </a:r>
            <a:endParaRPr sz="1800">
              <a:solidFill>
                <a:schemeClr val="lt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6" name="Google Shape;816;g3b3f03c4fbf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7425" y="3579550"/>
            <a:ext cx="1801926" cy="1868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3b3f03c4fbf_1_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3b3b7ad6d05_0_33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b3b7ad6d05_0_33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Дополнительные задачи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g3b3b7ad6d05_0_33"/>
          <p:cNvSpPr/>
          <p:nvPr/>
        </p:nvSpPr>
        <p:spPr>
          <a:xfrm>
            <a:off x="432350" y="1079525"/>
            <a:ext cx="11579400" cy="5311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3b3b7ad6d05_0_33" title="free-icon-jupiter-12455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7150" y="670350"/>
            <a:ext cx="1134600" cy="11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b3b7ad6d05_0_33"/>
          <p:cNvSpPr txBox="1"/>
          <p:nvPr/>
        </p:nvSpPr>
        <p:spPr>
          <a:xfrm>
            <a:off x="639200" y="1546625"/>
            <a:ext cx="111657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ru-RU" sz="2600">
                <a:latin typeface="Times New Roman"/>
                <a:ea typeface="Times New Roman"/>
                <a:cs typeface="Times New Roman"/>
                <a:sym typeface="Times New Roman"/>
              </a:rPr>
              <a:t>Обеспечение </a:t>
            </a:r>
            <a:r>
              <a:rPr b="1" lang="ru-RU" sz="2600">
                <a:latin typeface="Times New Roman"/>
                <a:ea typeface="Times New Roman"/>
                <a:cs typeface="Times New Roman"/>
                <a:sym typeface="Times New Roman"/>
              </a:rPr>
              <a:t>управляемого спуска</a:t>
            </a:r>
            <a:r>
              <a:rPr lang="ru-RU" sz="2600">
                <a:latin typeface="Times New Roman"/>
                <a:ea typeface="Times New Roman"/>
                <a:cs typeface="Times New Roman"/>
                <a:sym typeface="Times New Roman"/>
              </a:rPr>
              <a:t> за счет боковых крыльев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AutoNum type="arabicPeriod"/>
            </a:pPr>
            <a:r>
              <a:rPr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Оценка </a:t>
            </a:r>
            <a:r>
              <a:rPr b="1"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взаимного положения</a:t>
            </a:r>
            <a:r>
              <a:rPr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аппарата и цели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AutoNum type="arabicPeriod"/>
            </a:pPr>
            <a:r>
              <a:rPr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</a:t>
            </a:r>
            <a:r>
              <a:rPr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остроение ориентации аппарата за счет </a:t>
            </a:r>
            <a:r>
              <a:rPr b="1"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фильтра Маджвика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AutoNum type="arabicPeriod"/>
            </a:pPr>
            <a:r>
              <a:rPr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Получение данных за счет </a:t>
            </a:r>
            <a:r>
              <a:rPr b="1"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GPS-модуля Neo-8M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mes New Roman"/>
              <a:buAutoNum type="arabicPeriod"/>
            </a:pPr>
            <a:r>
              <a:rPr b="1"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Видеосъемка </a:t>
            </a:r>
            <a:r>
              <a:rPr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полета аппарата с помощью мини-камеры SQ11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ru-RU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</a:t>
            </a:r>
            <a:r>
              <a:rPr lang="ru-RU" sz="2600">
                <a:latin typeface="Times New Roman"/>
                <a:ea typeface="Times New Roman"/>
                <a:cs typeface="Times New Roman"/>
                <a:sym typeface="Times New Roman"/>
              </a:rPr>
              <a:t>оиск аппарата за счет </a:t>
            </a:r>
            <a:r>
              <a:rPr b="1" lang="ru-RU" sz="2600">
                <a:latin typeface="Times New Roman"/>
                <a:ea typeface="Times New Roman"/>
                <a:cs typeface="Times New Roman"/>
                <a:sym typeface="Times New Roman"/>
              </a:rPr>
              <a:t>маяка </a:t>
            </a:r>
            <a:r>
              <a:rPr lang="ru-RU" sz="2600">
                <a:latin typeface="Times New Roman"/>
                <a:ea typeface="Times New Roman"/>
                <a:cs typeface="Times New Roman"/>
                <a:sym typeface="Times New Roman"/>
              </a:rPr>
              <a:t>(tBeacon Onyx) и </a:t>
            </a:r>
            <a:r>
              <a:rPr b="1" lang="ru-RU" sz="2600">
                <a:latin typeface="Times New Roman"/>
                <a:ea typeface="Times New Roman"/>
                <a:cs typeface="Times New Roman"/>
                <a:sym typeface="Times New Roman"/>
              </a:rPr>
              <a:t>пищалки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ru-RU" sz="2600">
                <a:latin typeface="Times New Roman"/>
                <a:ea typeface="Times New Roman"/>
                <a:cs typeface="Times New Roman"/>
                <a:sym typeface="Times New Roman"/>
              </a:rPr>
              <a:t>Резервное хранение данных с аппарата</a:t>
            </a:r>
            <a:r>
              <a:rPr b="1" lang="ru-RU" sz="2600">
                <a:latin typeface="Times New Roman"/>
                <a:ea typeface="Times New Roman"/>
                <a:cs typeface="Times New Roman"/>
                <a:sym typeface="Times New Roman"/>
              </a:rPr>
              <a:t> на SD-карте</a:t>
            </a:r>
            <a:endParaRPr b="1" sz="2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ru-RU" sz="2600">
                <a:latin typeface="Times New Roman"/>
                <a:ea typeface="Times New Roman"/>
                <a:cs typeface="Times New Roman"/>
                <a:sym typeface="Times New Roman"/>
              </a:rPr>
              <a:t>Передача данных на </a:t>
            </a:r>
            <a:r>
              <a:rPr b="1" lang="ru-RU" sz="2600">
                <a:latin typeface="Times New Roman"/>
                <a:ea typeface="Times New Roman"/>
                <a:cs typeface="Times New Roman"/>
                <a:sym typeface="Times New Roman"/>
              </a:rPr>
              <a:t>собственную наземную станцию</a:t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Times New Roman"/>
              <a:buAutoNum type="arabicPeriod"/>
            </a:pPr>
            <a:r>
              <a:rPr lang="ru-RU" sz="2600">
                <a:latin typeface="Times New Roman"/>
                <a:ea typeface="Times New Roman"/>
                <a:cs typeface="Times New Roman"/>
                <a:sym typeface="Times New Roman"/>
              </a:rPr>
              <a:t>Измерение </a:t>
            </a:r>
            <a:r>
              <a:rPr b="1" lang="ru-RU" sz="2600">
                <a:latin typeface="Times New Roman"/>
                <a:ea typeface="Times New Roman"/>
                <a:cs typeface="Times New Roman"/>
                <a:sym typeface="Times New Roman"/>
              </a:rPr>
              <a:t>магнитного поля</a:t>
            </a:r>
            <a:r>
              <a:rPr lang="ru-RU" sz="2600">
                <a:latin typeface="Times New Roman"/>
                <a:ea typeface="Times New Roman"/>
                <a:cs typeface="Times New Roman"/>
                <a:sym typeface="Times New Roman"/>
              </a:rPr>
              <a:t> с помощью магнитометра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g3b3b7ad6d05_0_33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3ab17767bb4_1_8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ab17767bb4_1_8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Схема деления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g3ab17767bb4_1_8"/>
          <p:cNvSpPr/>
          <p:nvPr/>
        </p:nvSpPr>
        <p:spPr>
          <a:xfrm>
            <a:off x="2166400" y="761175"/>
            <a:ext cx="19542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раскрытия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g3ab17767bb4_1_8"/>
          <p:cNvSpPr/>
          <p:nvPr/>
        </p:nvSpPr>
        <p:spPr>
          <a:xfrm>
            <a:off x="97575" y="761176"/>
            <a:ext cx="20922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3ab17767bb4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0189" y="1530876"/>
            <a:ext cx="1446736" cy="822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ab17767bb4_1_8"/>
          <p:cNvSpPr/>
          <p:nvPr/>
        </p:nvSpPr>
        <p:spPr>
          <a:xfrm>
            <a:off x="9390400" y="757575"/>
            <a:ext cx="2546700" cy="1964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Times New Roman"/>
                <a:ea typeface="Times New Roman"/>
                <a:cs typeface="Times New Roman"/>
                <a:sym typeface="Times New Roman"/>
              </a:rPr>
              <a:t>Система управления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g3ab17767bb4_1_8"/>
          <p:cNvSpPr/>
          <p:nvPr/>
        </p:nvSpPr>
        <p:spPr>
          <a:xfrm>
            <a:off x="4120600" y="761175"/>
            <a:ext cx="5316300" cy="1964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электропитания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:\ЦНИИМАШ\комплектующие фото\Модуль STM32F103.jpg" id="135" name="Google Shape;135;g3ab17767bb4_1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25154" y="1375674"/>
            <a:ext cx="1279507" cy="64266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ab17767bb4_1_8"/>
          <p:cNvSpPr/>
          <p:nvPr/>
        </p:nvSpPr>
        <p:spPr>
          <a:xfrm>
            <a:off x="5446450" y="4525575"/>
            <a:ext cx="30768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5650" lIns="95650" spcFirstLastPara="1" rIns="95650" wrap="square" tIns="95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Система хранения и передачи данных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g3ab17767bb4_1_8" title="6476651126.jp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3236" y="5276519"/>
            <a:ext cx="499615" cy="63871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ab17767bb4_1_8"/>
          <p:cNvSpPr/>
          <p:nvPr/>
        </p:nvSpPr>
        <p:spPr>
          <a:xfrm>
            <a:off x="97575" y="2690400"/>
            <a:ext cx="9577200" cy="18375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</a:t>
            </a: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истема измерения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g3ab17767bb4_1_8" title="113240.jp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490" y="3075396"/>
            <a:ext cx="718166" cy="68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ab17767bb4_1_8" title="Акселерометр + гироскоп LSM6DS3.jp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06418" y="3175252"/>
            <a:ext cx="755715" cy="5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ab17767bb4_1_8" title="e30114117ad9df58e1c35efeee8c69b1407fc132_original.jp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52795" y="3177740"/>
            <a:ext cx="718149" cy="6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ab17767bb4_1_8" title="orig.jp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61629" y="3120785"/>
            <a:ext cx="821474" cy="78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ab17767bb4_1_8" title="GPS модуль neo-8M.jp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56067" y="3177347"/>
            <a:ext cx="575025" cy="761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ЦНИИМАШ\Комплектующие фото\Магнитометр LIS3MDL.jpg" id="144" name="Google Shape;144;g3ab17767bb4_1_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09057" y="3185123"/>
            <a:ext cx="669831" cy="5424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ab17767bb4_1_8"/>
          <p:cNvSpPr txBox="1"/>
          <p:nvPr/>
        </p:nvSpPr>
        <p:spPr>
          <a:xfrm>
            <a:off x="1792425" y="3641013"/>
            <a:ext cx="17031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Акселерометр + гироскоп</a:t>
            </a:r>
            <a:endParaRPr sz="170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LSM6DS3</a:t>
            </a:r>
            <a:endParaRPr sz="170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3ab17767bb4_1_8"/>
          <p:cNvSpPr txBox="1"/>
          <p:nvPr/>
        </p:nvSpPr>
        <p:spPr>
          <a:xfrm>
            <a:off x="208734" y="3764763"/>
            <a:ext cx="1583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Магнитометр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LIS3MDL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3ab17767bb4_1_8"/>
          <p:cNvSpPr txBox="1"/>
          <p:nvPr/>
        </p:nvSpPr>
        <p:spPr>
          <a:xfrm>
            <a:off x="4578438" y="3911588"/>
            <a:ext cx="1720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Фоторезистор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g3ab17767bb4_1_8"/>
          <p:cNvSpPr txBox="1"/>
          <p:nvPr/>
        </p:nvSpPr>
        <p:spPr>
          <a:xfrm>
            <a:off x="6055550" y="3761463"/>
            <a:ext cx="1446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Термометр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DS18B20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3ab17767bb4_1_8"/>
          <p:cNvSpPr txBox="1"/>
          <p:nvPr/>
        </p:nvSpPr>
        <p:spPr>
          <a:xfrm>
            <a:off x="7382175" y="3897725"/>
            <a:ext cx="2092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1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 Ublox NEO-8M </a:t>
            </a:r>
            <a:endParaRPr sz="171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3ab17767bb4_1_8"/>
          <p:cNvSpPr/>
          <p:nvPr/>
        </p:nvSpPr>
        <p:spPr>
          <a:xfrm>
            <a:off x="9664100" y="2690475"/>
            <a:ext cx="2271600" cy="18375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спасения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3ab17767bb4_1_8"/>
          <p:cNvSpPr/>
          <p:nvPr/>
        </p:nvSpPr>
        <p:spPr>
          <a:xfrm>
            <a:off x="8523250" y="4527925"/>
            <a:ext cx="34125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поиска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g3ab17767bb4_1_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69654" y="1303500"/>
            <a:ext cx="1049334" cy="7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ab17767bb4_1_8" title="i (1).jpg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939985" y="5117801"/>
            <a:ext cx="821475" cy="78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ab17767bb4_1_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71350" y="1303501"/>
            <a:ext cx="968300" cy="786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ab17767bb4_1_8"/>
          <p:cNvSpPr txBox="1"/>
          <p:nvPr/>
        </p:nvSpPr>
        <p:spPr>
          <a:xfrm>
            <a:off x="8846613" y="5827025"/>
            <a:ext cx="1275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i="0" lang="ru-RU" sz="170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Пищалка</a:t>
            </a:r>
            <a:endParaRPr i="0" sz="1702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g3ab17767bb4_1_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81785" y="3260591"/>
            <a:ext cx="669829" cy="79659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ab17767bb4_1_8"/>
          <p:cNvSpPr txBox="1"/>
          <p:nvPr/>
        </p:nvSpPr>
        <p:spPr>
          <a:xfrm>
            <a:off x="9973053" y="4058243"/>
            <a:ext cx="1583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Парашют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g3ab17767bb4_1_8"/>
          <p:cNvSpPr/>
          <p:nvPr/>
        </p:nvSpPr>
        <p:spPr>
          <a:xfrm>
            <a:off x="97575" y="4527975"/>
            <a:ext cx="5489700" cy="1979400"/>
          </a:xfrm>
          <a:prstGeom prst="rect">
            <a:avLst/>
          </a:prstGeom>
          <a:solidFill>
            <a:schemeClr val="lt2"/>
          </a:solidFill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4575" lIns="84575" spcFirstLastPara="1" rIns="84575" wrap="square" tIns="8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latin typeface="Times New Roman"/>
                <a:ea typeface="Times New Roman"/>
                <a:cs typeface="Times New Roman"/>
                <a:sym typeface="Times New Roman"/>
              </a:rPr>
              <a:t>Система управления движением аппарата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g3ab17767bb4_1_8" title="2025-12-09_20-52-18.png"/>
          <p:cNvPicPr preferRelativeResize="0"/>
          <p:nvPr/>
        </p:nvPicPr>
        <p:blipFill rotWithShape="1">
          <a:blip r:embed="rId16">
            <a:alphaModFix/>
          </a:blip>
          <a:srcRect b="0" l="0" r="29849" t="31238"/>
          <a:stretch/>
        </p:blipFill>
        <p:spPr>
          <a:xfrm>
            <a:off x="292190" y="5254962"/>
            <a:ext cx="1702969" cy="57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ab17767bb4_1_8"/>
          <p:cNvSpPr txBox="1"/>
          <p:nvPr/>
        </p:nvSpPr>
        <p:spPr>
          <a:xfrm>
            <a:off x="2166400" y="2242200"/>
            <a:ext cx="1954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ru-RU" sz="180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Пережигатель</a:t>
            </a:r>
            <a:endParaRPr i="0" sz="1802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g3ab17767bb4_1_8"/>
          <p:cNvSpPr txBox="1"/>
          <p:nvPr/>
        </p:nvSpPr>
        <p:spPr>
          <a:xfrm>
            <a:off x="3827450" y="1758675"/>
            <a:ext cx="24291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225" lIns="125225" spcFirstLastPara="1" rIns="125225" wrap="square" tIns="12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None/>
            </a:pPr>
            <a:r>
              <a:rPr i="0" lang="ru-RU" sz="1736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DC-DC преобразователь повышающий</a:t>
            </a:r>
            <a:endParaRPr i="0" sz="1736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g3ab17767bb4_1_8"/>
          <p:cNvSpPr txBox="1"/>
          <p:nvPr/>
        </p:nvSpPr>
        <p:spPr>
          <a:xfrm>
            <a:off x="5692475" y="1758673"/>
            <a:ext cx="21516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225" lIns="125225" spcFirstLastPara="1" rIns="125225" wrap="square" tIns="12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6"/>
              <a:buFont typeface="Arial"/>
              <a:buNone/>
            </a:pPr>
            <a:r>
              <a:rPr i="0" lang="ru-RU" sz="1736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DC-DC преобразователь </a:t>
            </a:r>
            <a:r>
              <a:rPr lang="ru-RU" sz="173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понижающий</a:t>
            </a:r>
            <a:endParaRPr i="0" sz="1736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g3ab17767bb4_1_8"/>
          <p:cNvSpPr txBox="1"/>
          <p:nvPr/>
        </p:nvSpPr>
        <p:spPr>
          <a:xfrm>
            <a:off x="9644082" y="2037775"/>
            <a:ext cx="20922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i="0" lang="ru-RU" sz="171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Микроконтроллер</a:t>
            </a:r>
            <a:endParaRPr i="0" sz="17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i="0" lang="ru-RU" sz="161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STM32F103</a:t>
            </a:r>
            <a:endParaRPr i="0" sz="16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g3ab17767bb4_1_8"/>
          <p:cNvSpPr txBox="1"/>
          <p:nvPr/>
        </p:nvSpPr>
        <p:spPr>
          <a:xfrm>
            <a:off x="1649174" y="6014950"/>
            <a:ext cx="876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Крылья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g3ab17767bb4_1_8"/>
          <p:cNvSpPr txBox="1"/>
          <p:nvPr/>
        </p:nvSpPr>
        <p:spPr>
          <a:xfrm>
            <a:off x="7262549" y="5960775"/>
            <a:ext cx="10494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ru-RU" sz="171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 карта</a:t>
            </a:r>
            <a:endParaRPr i="0" sz="17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g3ab17767bb4_1_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86940" y="5202053"/>
            <a:ext cx="821476" cy="787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ab17767bb4_1_8"/>
          <p:cNvSpPr txBox="1"/>
          <p:nvPr/>
        </p:nvSpPr>
        <p:spPr>
          <a:xfrm>
            <a:off x="3467377" y="5880700"/>
            <a:ext cx="2151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575" lIns="84575" spcFirstLastPara="1" rIns="84575" wrap="square" tIns="84575">
            <a:no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278"/>
              </a:spcAft>
              <a:buClr>
                <a:srgbClr val="000000"/>
              </a:buClr>
              <a:buSzPts val="879"/>
              <a:buFont typeface="Arial"/>
              <a:buNone/>
            </a:pPr>
            <a:r>
              <a:rPr b="1" i="0" lang="ru-RU" sz="17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7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Серво TZT</a:t>
            </a:r>
            <a:r>
              <a:rPr i="0" lang="ru-RU" sz="17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MG90S</a:t>
            </a:r>
            <a:endParaRPr b="1" i="0" sz="1700" u="none" cap="none" strike="noStrike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g3ab17767bb4_1_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4834" y="1410279"/>
            <a:ext cx="411414" cy="57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ab17767bb4_1_8"/>
          <p:cNvSpPr txBox="1"/>
          <p:nvPr/>
        </p:nvSpPr>
        <p:spPr>
          <a:xfrm>
            <a:off x="7917238" y="2030038"/>
            <a:ext cx="14466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i="0" lang="ru-RU" sz="171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Аккумулятор</a:t>
            </a:r>
            <a:endParaRPr i="0" sz="17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g3ab17767bb4_1_8" title="i (2).jpg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810413" y="5300936"/>
            <a:ext cx="968300" cy="58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ab17767bb4_1_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618122" y="5091662"/>
            <a:ext cx="876000" cy="83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ab17767bb4_1_8"/>
          <p:cNvSpPr txBox="1"/>
          <p:nvPr/>
        </p:nvSpPr>
        <p:spPr>
          <a:xfrm>
            <a:off x="10332825" y="5827025"/>
            <a:ext cx="1446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tBeacon Onyx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g3ab17767bb4_1_8"/>
          <p:cNvSpPr txBox="1"/>
          <p:nvPr/>
        </p:nvSpPr>
        <p:spPr>
          <a:xfrm>
            <a:off x="5464750" y="5836275"/>
            <a:ext cx="1720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84575" lIns="84575" spcFirstLastPara="1" rIns="84575" wrap="square" tIns="84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ru-RU" sz="171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Радио E220-400T22S </a:t>
            </a:r>
            <a:endParaRPr i="0" sz="1717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g3ab17767bb4_1_8" title="2025-12-09_20-52-18.png"/>
          <p:cNvPicPr preferRelativeResize="0"/>
          <p:nvPr/>
        </p:nvPicPr>
        <p:blipFill rotWithShape="1">
          <a:blip r:embed="rId16">
            <a:alphaModFix/>
          </a:blip>
          <a:srcRect b="0" l="0" r="29849" t="31238"/>
          <a:stretch/>
        </p:blipFill>
        <p:spPr>
          <a:xfrm>
            <a:off x="2039565" y="5254962"/>
            <a:ext cx="1702969" cy="57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ab17767bb4_1_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583452" y="5202040"/>
            <a:ext cx="821476" cy="7876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ab17767bb4_1_8"/>
          <p:cNvSpPr txBox="1"/>
          <p:nvPr/>
        </p:nvSpPr>
        <p:spPr>
          <a:xfrm>
            <a:off x="97575" y="2294175"/>
            <a:ext cx="209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Мини-камера SQ-11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g3ab17767bb4_1_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11750" y="1386699"/>
            <a:ext cx="1137436" cy="10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ab17767bb4_1_8"/>
          <p:cNvSpPr txBox="1"/>
          <p:nvPr/>
        </p:nvSpPr>
        <p:spPr>
          <a:xfrm>
            <a:off x="-182075" y="752475"/>
            <a:ext cx="254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Система видеофиксации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g3ab17767bb4_1_8"/>
          <p:cNvSpPr txBox="1"/>
          <p:nvPr/>
        </p:nvSpPr>
        <p:spPr>
          <a:xfrm>
            <a:off x="3275475" y="3643100"/>
            <a:ext cx="1703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Барометр и Термометр BMP280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g3ab17767bb4_1_8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3b6de6369b0_10_0" title="v882-kul-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8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b6de6369b0_10_0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Интерфейсы и устройства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3b6de6369b0_10_0"/>
          <p:cNvSpPr/>
          <p:nvPr/>
        </p:nvSpPr>
        <p:spPr>
          <a:xfrm>
            <a:off x="4174138" y="2853121"/>
            <a:ext cx="2476800" cy="1725600"/>
          </a:xfrm>
          <a:prstGeom prst="rect">
            <a:avLst/>
          </a:prstGeom>
          <a:solidFill>
            <a:srgbClr val="9BBB59"/>
          </a:solidFill>
          <a:ln cap="flat" cmpd="sng" w="210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87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:\ЦНИИМАШ\комплектующие фото\Модуль STM32F103.jpg" id="188" name="Google Shape;188;g3b6de6369b0_1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9933" y="3003262"/>
            <a:ext cx="1759613" cy="771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b6de6369b0_10_0"/>
          <p:cNvSpPr txBox="1"/>
          <p:nvPr/>
        </p:nvSpPr>
        <p:spPr>
          <a:xfrm flipH="1">
            <a:off x="4100714" y="3917384"/>
            <a:ext cx="24768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Микроконтроллер</a:t>
            </a:r>
            <a:endParaRPr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STM32F103C8T6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:\ЦНИИМАШ\комплектующие фото\GPS neo-8m.pg.jpg" id="190" name="Google Shape;190;g3b6de6369b0_1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76128" y="3810859"/>
            <a:ext cx="852096" cy="86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b6de6369b0_10_0"/>
          <p:cNvSpPr txBox="1"/>
          <p:nvPr/>
        </p:nvSpPr>
        <p:spPr>
          <a:xfrm>
            <a:off x="1450475" y="4795600"/>
            <a:ext cx="14736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1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 Ublox NEO-8M </a:t>
            </a:r>
            <a:endParaRPr sz="1717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3b6de6369b0_10_0"/>
          <p:cNvSpPr/>
          <p:nvPr/>
        </p:nvSpPr>
        <p:spPr>
          <a:xfrm>
            <a:off x="2816925" y="3004175"/>
            <a:ext cx="1337100" cy="646500"/>
          </a:xfrm>
          <a:prstGeom prst="ellipse">
            <a:avLst/>
          </a:prstGeom>
          <a:solidFill>
            <a:srgbClr val="FFC000"/>
          </a:solidFill>
          <a:ln cap="flat" cmpd="sng" w="210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3" name="Google Shape;193;g3b6de6369b0_10_0"/>
          <p:cNvCxnSpPr/>
          <p:nvPr/>
        </p:nvCxnSpPr>
        <p:spPr>
          <a:xfrm rot="10800000">
            <a:off x="2381001" y="3279288"/>
            <a:ext cx="660300" cy="0"/>
          </a:xfrm>
          <a:prstGeom prst="straightConnector1">
            <a:avLst/>
          </a:prstGeom>
          <a:noFill/>
          <a:ln cap="flat" cmpd="sng" w="31475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F:\ЦНИИМАШ\Комплектующие фото\Магнитометр LIS3MDL.jpg" id="194" name="Google Shape;194;g3b6de6369b0_1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22879" y="5321396"/>
            <a:ext cx="1105200" cy="6727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ЦНИИМАШ\Комплектующие фото\Радиомодуль E220-400T22S.jpg" id="195" name="Google Shape;195;g3b6de6369b0_1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7370" y="5561727"/>
            <a:ext cx="1382704" cy="718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:\ЦНИИМАШ\Комплектующие фото\Акселерометр + гироскоп LSM6DS3.jpg" id="196" name="Google Shape;196;g3b6de6369b0_1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99297" y="5312384"/>
            <a:ext cx="1058381" cy="61708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b6de6369b0_10_0"/>
          <p:cNvSpPr txBox="1"/>
          <p:nvPr/>
        </p:nvSpPr>
        <p:spPr>
          <a:xfrm>
            <a:off x="2762227" y="6224039"/>
            <a:ext cx="18930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717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Радио E220-400T22S </a:t>
            </a:r>
            <a:endParaRPr sz="1717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Google Shape;198;g3b6de6369b0_1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9579" y="2692322"/>
            <a:ext cx="1105193" cy="51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b6de6369b0_10_0"/>
          <p:cNvSpPr txBox="1"/>
          <p:nvPr/>
        </p:nvSpPr>
        <p:spPr>
          <a:xfrm>
            <a:off x="955672" y="3239508"/>
            <a:ext cx="1893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SD-карта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3b6de6369b0_10_0"/>
          <p:cNvSpPr/>
          <p:nvPr/>
        </p:nvSpPr>
        <p:spPr>
          <a:xfrm>
            <a:off x="5971475" y="4650325"/>
            <a:ext cx="1337100" cy="631200"/>
          </a:xfrm>
          <a:prstGeom prst="ellipse">
            <a:avLst/>
          </a:prstGeom>
          <a:solidFill>
            <a:srgbClr val="999999"/>
          </a:solidFill>
          <a:ln cap="flat" cmpd="sng" w="210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I2C</a:t>
            </a:r>
            <a:endParaRPr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1" name="Google Shape;201;g3b6de6369b0_10_0"/>
          <p:cNvCxnSpPr/>
          <p:nvPr/>
        </p:nvCxnSpPr>
        <p:spPr>
          <a:xfrm flipH="1">
            <a:off x="7725629" y="4887625"/>
            <a:ext cx="5700" cy="393900"/>
          </a:xfrm>
          <a:prstGeom prst="straightConnector1">
            <a:avLst/>
          </a:prstGeom>
          <a:noFill/>
          <a:ln cap="flat" cmpd="sng" w="31475">
            <a:solidFill>
              <a:srgbClr val="999999"/>
            </a:solidFill>
            <a:prstDash val="solid"/>
            <a:round/>
            <a:headEnd len="sm" w="sm" type="none"/>
            <a:tailEnd len="med" w="med" type="none"/>
          </a:ln>
        </p:spPr>
      </p:cxnSp>
      <p:cxnSp>
        <p:nvCxnSpPr>
          <p:cNvPr id="202" name="Google Shape;202;g3b6de6369b0_10_0"/>
          <p:cNvCxnSpPr/>
          <p:nvPr/>
        </p:nvCxnSpPr>
        <p:spPr>
          <a:xfrm>
            <a:off x="9145960" y="4859725"/>
            <a:ext cx="0" cy="386100"/>
          </a:xfrm>
          <a:prstGeom prst="straightConnector1">
            <a:avLst/>
          </a:prstGeom>
          <a:noFill/>
          <a:ln cap="flat" cmpd="sng" w="31475">
            <a:solidFill>
              <a:srgbClr val="999999"/>
            </a:solidFill>
            <a:prstDash val="solid"/>
            <a:round/>
            <a:headEnd len="sm" w="sm" type="none"/>
            <a:tailEnd len="med" w="med" type="none"/>
          </a:ln>
        </p:spPr>
      </p:cxnSp>
      <p:sp>
        <p:nvSpPr>
          <p:cNvPr id="203" name="Google Shape;203;g3b6de6369b0_10_0"/>
          <p:cNvSpPr txBox="1"/>
          <p:nvPr/>
        </p:nvSpPr>
        <p:spPr>
          <a:xfrm>
            <a:off x="6793101" y="5911325"/>
            <a:ext cx="1664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Акселерометр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гироскоп 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LSM6DS3</a:t>
            </a:r>
            <a:endParaRPr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g3b6de6369b0_10_0"/>
          <p:cNvSpPr txBox="1"/>
          <p:nvPr/>
        </p:nvSpPr>
        <p:spPr>
          <a:xfrm>
            <a:off x="8438675" y="6069700"/>
            <a:ext cx="1473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Магнитометр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LIS3MDL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g3b6de6369b0_10_0"/>
          <p:cNvSpPr/>
          <p:nvPr/>
        </p:nvSpPr>
        <p:spPr>
          <a:xfrm>
            <a:off x="4600475" y="4628099"/>
            <a:ext cx="1337100" cy="609900"/>
          </a:xfrm>
          <a:prstGeom prst="ellipse">
            <a:avLst/>
          </a:prstGeom>
          <a:solidFill>
            <a:srgbClr val="FF00FF"/>
          </a:solidFill>
          <a:ln cap="flat" cmpd="sng" w="210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1-Wire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6" name="Google Shape;206;g3b6de6369b0_10_0"/>
          <p:cNvCxnSpPr>
            <a:stCxn id="205" idx="4"/>
          </p:cNvCxnSpPr>
          <p:nvPr/>
        </p:nvCxnSpPr>
        <p:spPr>
          <a:xfrm>
            <a:off x="5269025" y="5237999"/>
            <a:ext cx="0" cy="276000"/>
          </a:xfrm>
          <a:prstGeom prst="straightConnector1">
            <a:avLst/>
          </a:prstGeom>
          <a:noFill/>
          <a:ln cap="flat" cmpd="sng" w="31475">
            <a:solidFill>
              <a:srgbClr val="FF00FF"/>
            </a:solidFill>
            <a:prstDash val="solid"/>
            <a:round/>
            <a:headEnd len="sm" w="sm" type="triangle"/>
            <a:tailEnd len="med" w="med" type="none"/>
          </a:ln>
        </p:spPr>
      </p:cxnSp>
      <p:sp>
        <p:nvSpPr>
          <p:cNvPr id="207" name="Google Shape;207;g3b6de6369b0_10_0"/>
          <p:cNvSpPr txBox="1"/>
          <p:nvPr/>
        </p:nvSpPr>
        <p:spPr>
          <a:xfrm>
            <a:off x="4162236" y="6173273"/>
            <a:ext cx="22359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Термометр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DS18B20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g3b6de6369b0_1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42975" y="1538627"/>
            <a:ext cx="1129727" cy="69645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b6de6369b0_10_0"/>
          <p:cNvSpPr txBox="1"/>
          <p:nvPr/>
        </p:nvSpPr>
        <p:spPr>
          <a:xfrm>
            <a:off x="10663198" y="2207275"/>
            <a:ext cx="1129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Пищалка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3b6de6369b0_1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34462" y="1895506"/>
            <a:ext cx="1473545" cy="41777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b6de6369b0_10_0"/>
          <p:cNvSpPr txBox="1"/>
          <p:nvPr/>
        </p:nvSpPr>
        <p:spPr>
          <a:xfrm>
            <a:off x="8739187" y="2270363"/>
            <a:ext cx="16641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Пережигатель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g3b6de6369b0_1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38365" y="826284"/>
            <a:ext cx="1264785" cy="5840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b6de6369b0_10_0"/>
          <p:cNvSpPr txBox="1"/>
          <p:nvPr/>
        </p:nvSpPr>
        <p:spPr>
          <a:xfrm>
            <a:off x="3179499" y="1484100"/>
            <a:ext cx="1518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Фоторезистор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g3b6de6369b0_1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449528" y="324250"/>
            <a:ext cx="947227" cy="60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b6de6369b0_10_0"/>
          <p:cNvSpPr txBox="1"/>
          <p:nvPr/>
        </p:nvSpPr>
        <p:spPr>
          <a:xfrm>
            <a:off x="4503150" y="989963"/>
            <a:ext cx="26544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Серво TZT MG90S</a:t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3b6de6369b0_10_0"/>
          <p:cNvSpPr/>
          <p:nvPr/>
        </p:nvSpPr>
        <p:spPr>
          <a:xfrm>
            <a:off x="5013751" y="2235074"/>
            <a:ext cx="1383000" cy="568500"/>
          </a:xfrm>
          <a:prstGeom prst="ellipse">
            <a:avLst/>
          </a:prstGeom>
          <a:solidFill>
            <a:srgbClr val="1BE5B0"/>
          </a:solidFill>
          <a:ln cap="flat" cmpd="sng" w="21000">
            <a:solidFill>
              <a:srgbClr val="1BE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ШИМ</a:t>
            </a:r>
            <a:endParaRPr sz="1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7" name="Google Shape;217;g3b6de6369b0_10_0"/>
          <p:cNvCxnSpPr/>
          <p:nvPr/>
        </p:nvCxnSpPr>
        <p:spPr>
          <a:xfrm rot="10800000">
            <a:off x="5750991" y="1565570"/>
            <a:ext cx="3000" cy="831600"/>
          </a:xfrm>
          <a:prstGeom prst="straightConnector1">
            <a:avLst/>
          </a:prstGeom>
          <a:noFill/>
          <a:ln cap="flat" cmpd="sng" w="31475">
            <a:solidFill>
              <a:srgbClr val="1BE5B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18" name="Google Shape;218;g3b6de6369b0_1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088612" y="3016989"/>
            <a:ext cx="965249" cy="56860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b6de6369b0_10_0"/>
          <p:cNvSpPr txBox="1"/>
          <p:nvPr/>
        </p:nvSpPr>
        <p:spPr>
          <a:xfrm>
            <a:off x="8902663" y="3559800"/>
            <a:ext cx="13371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Транзистор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0" name="Google Shape;220;g3b6de6369b0_10_0"/>
          <p:cNvCxnSpPr>
            <a:stCxn id="221" idx="2"/>
          </p:cNvCxnSpPr>
          <p:nvPr/>
        </p:nvCxnSpPr>
        <p:spPr>
          <a:xfrm flipH="1">
            <a:off x="2344075" y="4237753"/>
            <a:ext cx="504600" cy="11400"/>
          </a:xfrm>
          <a:prstGeom prst="straightConnector1">
            <a:avLst/>
          </a:prstGeom>
          <a:noFill/>
          <a:ln cap="flat" cmpd="sng" w="31475">
            <a:solidFill>
              <a:srgbClr val="4BACC6"/>
            </a:solidFill>
            <a:prstDash val="solid"/>
            <a:round/>
            <a:headEnd len="sm" w="sm" type="triangle"/>
            <a:tailEnd len="med" w="med" type="none"/>
          </a:ln>
        </p:spPr>
      </p:cxnSp>
      <p:cxnSp>
        <p:nvCxnSpPr>
          <p:cNvPr id="222" name="Google Shape;222;g3b6de6369b0_10_0"/>
          <p:cNvCxnSpPr>
            <a:stCxn id="223" idx="4"/>
          </p:cNvCxnSpPr>
          <p:nvPr/>
        </p:nvCxnSpPr>
        <p:spPr>
          <a:xfrm>
            <a:off x="3757026" y="5201675"/>
            <a:ext cx="10500" cy="282300"/>
          </a:xfrm>
          <a:prstGeom prst="straightConnector1">
            <a:avLst/>
          </a:prstGeom>
          <a:noFill/>
          <a:ln cap="flat" cmpd="sng" w="31475">
            <a:solidFill>
              <a:srgbClr val="4BACC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4" name="Google Shape;224;g3b6de6369b0_10_0"/>
          <p:cNvSpPr/>
          <p:nvPr/>
        </p:nvSpPr>
        <p:spPr>
          <a:xfrm>
            <a:off x="6861325" y="3972975"/>
            <a:ext cx="1382700" cy="646500"/>
          </a:xfrm>
          <a:prstGeom prst="ellipse">
            <a:avLst/>
          </a:prstGeom>
          <a:solidFill>
            <a:srgbClr val="D72978"/>
          </a:solidFill>
          <a:ln cap="flat" cmpd="sng" w="21000">
            <a:solidFill>
              <a:srgbClr val="D729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GPIO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" name="Google Shape;225;g3b6de6369b0_10_0"/>
          <p:cNvCxnSpPr>
            <a:stCxn id="224" idx="6"/>
          </p:cNvCxnSpPr>
          <p:nvPr/>
        </p:nvCxnSpPr>
        <p:spPr>
          <a:xfrm>
            <a:off x="8244025" y="4296225"/>
            <a:ext cx="2973000" cy="900"/>
          </a:xfrm>
          <a:prstGeom prst="straightConnector1">
            <a:avLst/>
          </a:prstGeom>
          <a:noFill/>
          <a:ln cap="flat" cmpd="sng" w="31475">
            <a:solidFill>
              <a:srgbClr val="D7297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g3b6de6369b0_10_0"/>
          <p:cNvCxnSpPr>
            <a:stCxn id="227" idx="6"/>
          </p:cNvCxnSpPr>
          <p:nvPr/>
        </p:nvCxnSpPr>
        <p:spPr>
          <a:xfrm flipH="1" rot="10800000">
            <a:off x="8265250" y="3548688"/>
            <a:ext cx="763500" cy="2100"/>
          </a:xfrm>
          <a:prstGeom prst="straightConnector1">
            <a:avLst/>
          </a:prstGeom>
          <a:noFill/>
          <a:ln cap="flat" cmpd="sng" w="31475">
            <a:solidFill>
              <a:srgbClr val="D7297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" name="Google Shape;228;g3b6de6369b0_10_0"/>
          <p:cNvCxnSpPr/>
          <p:nvPr/>
        </p:nvCxnSpPr>
        <p:spPr>
          <a:xfrm rot="10800000">
            <a:off x="11207847" y="3909263"/>
            <a:ext cx="0" cy="405300"/>
          </a:xfrm>
          <a:prstGeom prst="straightConnector1">
            <a:avLst/>
          </a:prstGeom>
          <a:noFill/>
          <a:ln cap="flat" cmpd="sng" w="31475">
            <a:solidFill>
              <a:srgbClr val="D7297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9" name="Google Shape;229;g3b6de6369b0_10_0"/>
          <p:cNvCxnSpPr>
            <a:stCxn id="230" idx="0"/>
            <a:endCxn id="213" idx="2"/>
          </p:cNvCxnSpPr>
          <p:nvPr/>
        </p:nvCxnSpPr>
        <p:spPr>
          <a:xfrm rot="10800000">
            <a:off x="3938800" y="1837451"/>
            <a:ext cx="0" cy="414000"/>
          </a:xfrm>
          <a:prstGeom prst="straightConnector1">
            <a:avLst/>
          </a:prstGeom>
          <a:noFill/>
          <a:ln cap="flat" cmpd="sng" w="31475">
            <a:solidFill>
              <a:srgbClr val="FFFF00"/>
            </a:solidFill>
            <a:prstDash val="solid"/>
            <a:round/>
            <a:headEnd len="sm" w="sm" type="triangle"/>
            <a:tailEnd len="med" w="med" type="none"/>
          </a:ln>
        </p:spPr>
      </p:cxnSp>
      <p:cxnSp>
        <p:nvCxnSpPr>
          <p:cNvPr id="231" name="Google Shape;231;g3b6de6369b0_10_0"/>
          <p:cNvCxnSpPr>
            <a:stCxn id="218" idx="0"/>
          </p:cNvCxnSpPr>
          <p:nvPr/>
        </p:nvCxnSpPr>
        <p:spPr>
          <a:xfrm rot="10800000">
            <a:off x="9571236" y="2586789"/>
            <a:ext cx="0" cy="430200"/>
          </a:xfrm>
          <a:prstGeom prst="straightConnector1">
            <a:avLst/>
          </a:prstGeom>
          <a:noFill/>
          <a:ln cap="flat" cmpd="sng" w="31475">
            <a:solidFill>
              <a:srgbClr val="AB2E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" name="Google Shape;232;g3b6de6369b0_10_0"/>
          <p:cNvSpPr txBox="1"/>
          <p:nvPr/>
        </p:nvSpPr>
        <p:spPr>
          <a:xfrm>
            <a:off x="10135372" y="3589175"/>
            <a:ext cx="1518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Транзистор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g3b6de6369b0_1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725230" y="3043120"/>
            <a:ext cx="965249" cy="5686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g3b6de6369b0_10_0"/>
          <p:cNvCxnSpPr/>
          <p:nvPr/>
        </p:nvCxnSpPr>
        <p:spPr>
          <a:xfrm rot="10800000">
            <a:off x="11228100" y="2568651"/>
            <a:ext cx="0" cy="466500"/>
          </a:xfrm>
          <a:prstGeom prst="straightConnector1">
            <a:avLst/>
          </a:prstGeom>
          <a:noFill/>
          <a:ln cap="flat" cmpd="sng" w="31475">
            <a:solidFill>
              <a:srgbClr val="AB2ED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" name="Google Shape;223;g3b6de6369b0_10_0"/>
          <p:cNvSpPr/>
          <p:nvPr/>
        </p:nvSpPr>
        <p:spPr>
          <a:xfrm>
            <a:off x="3113976" y="4617575"/>
            <a:ext cx="1286100" cy="584100"/>
          </a:xfrm>
          <a:prstGeom prst="ellipse">
            <a:avLst/>
          </a:prstGeom>
          <a:solidFill>
            <a:srgbClr val="4BACC6"/>
          </a:solidFill>
          <a:ln cap="flat" cmpd="sng" w="210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UART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g3b6de6369b0_10_0"/>
          <p:cNvSpPr/>
          <p:nvPr/>
        </p:nvSpPr>
        <p:spPr>
          <a:xfrm>
            <a:off x="3270250" y="2251451"/>
            <a:ext cx="1337100" cy="609600"/>
          </a:xfrm>
          <a:prstGeom prst="ellipse">
            <a:avLst/>
          </a:prstGeom>
          <a:solidFill>
            <a:srgbClr val="FFFF00"/>
          </a:solidFill>
          <a:ln cap="flat" cmpd="sng" w="210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АЦП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roboshop.spb.ru/image/cache/catalog/demo/product/DS18B20-germ/DS18B20-800x800.jpg" id="235" name="Google Shape;235;g3b6de6369b0_1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761485" y="5506891"/>
            <a:ext cx="1037392" cy="7476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g3b6de6369b0_10_0"/>
          <p:cNvCxnSpPr/>
          <p:nvPr/>
        </p:nvCxnSpPr>
        <p:spPr>
          <a:xfrm flipH="1" rot="10800000">
            <a:off x="7277875" y="4849225"/>
            <a:ext cx="3018600" cy="51300"/>
          </a:xfrm>
          <a:prstGeom prst="straightConnector1">
            <a:avLst/>
          </a:prstGeom>
          <a:noFill/>
          <a:ln cap="flat" cmpd="sng" w="31475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descr="F:\ЦНИИМАШ\Комплектующие фото\Магнитометр LIS3MDL.jpg" id="237" name="Google Shape;237;g3b6de6369b0_1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66479" y="4612102"/>
            <a:ext cx="1129800" cy="68772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b6de6369b0_10_0"/>
          <p:cNvSpPr txBox="1"/>
          <p:nvPr/>
        </p:nvSpPr>
        <p:spPr>
          <a:xfrm>
            <a:off x="6386738" y="1484100"/>
            <a:ext cx="2476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25" spcFirstLastPara="1" rIns="75525" wrap="square" tIns="377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Серво TZT MG90S</a:t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g3b6de6369b0_10_0"/>
          <p:cNvSpPr/>
          <p:nvPr/>
        </p:nvSpPr>
        <p:spPr>
          <a:xfrm>
            <a:off x="6956612" y="2511511"/>
            <a:ext cx="1337100" cy="617100"/>
          </a:xfrm>
          <a:prstGeom prst="ellipse">
            <a:avLst/>
          </a:prstGeom>
          <a:solidFill>
            <a:srgbClr val="1BE5B0"/>
          </a:solidFill>
          <a:ln cap="flat" cmpd="sng" w="21000">
            <a:solidFill>
              <a:srgbClr val="1BE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2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ШИМ</a:t>
            </a:r>
            <a:endParaRPr sz="1822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0" name="Google Shape;240;g3b6de6369b0_10_0"/>
          <p:cNvCxnSpPr>
            <a:stCxn id="239" idx="0"/>
            <a:endCxn id="238" idx="2"/>
          </p:cNvCxnSpPr>
          <p:nvPr/>
        </p:nvCxnSpPr>
        <p:spPr>
          <a:xfrm rot="10800000">
            <a:off x="7625162" y="2099011"/>
            <a:ext cx="0" cy="412500"/>
          </a:xfrm>
          <a:prstGeom prst="straightConnector1">
            <a:avLst/>
          </a:prstGeom>
          <a:noFill/>
          <a:ln cap="flat" cmpd="sng" w="31475">
            <a:solidFill>
              <a:srgbClr val="1BE5B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1" name="Google Shape;241;g3b6de6369b0_1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51528" y="701271"/>
            <a:ext cx="947227" cy="60976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b6de6369b0_10_0"/>
          <p:cNvSpPr txBox="1"/>
          <p:nvPr/>
        </p:nvSpPr>
        <p:spPr>
          <a:xfrm>
            <a:off x="9969250" y="5321400"/>
            <a:ext cx="1823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Барометр и Термометр BMP280 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g3b6de6369b0_10_0"/>
          <p:cNvSpPr/>
          <p:nvPr/>
        </p:nvSpPr>
        <p:spPr>
          <a:xfrm>
            <a:off x="2848675" y="3929203"/>
            <a:ext cx="1264800" cy="617100"/>
          </a:xfrm>
          <a:prstGeom prst="ellipse">
            <a:avLst/>
          </a:prstGeom>
          <a:solidFill>
            <a:srgbClr val="4BACC6"/>
          </a:solidFill>
          <a:ln cap="flat" cmpd="sng" w="210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UART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3b6de6369b0_10_0"/>
          <p:cNvSpPr txBox="1"/>
          <p:nvPr/>
        </p:nvSpPr>
        <p:spPr>
          <a:xfrm>
            <a:off x="11653975" y="6291000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b6de6369b0_10_0"/>
          <p:cNvSpPr/>
          <p:nvPr/>
        </p:nvSpPr>
        <p:spPr>
          <a:xfrm>
            <a:off x="6882550" y="3227538"/>
            <a:ext cx="1382700" cy="646500"/>
          </a:xfrm>
          <a:prstGeom prst="ellipse">
            <a:avLst/>
          </a:prstGeom>
          <a:solidFill>
            <a:srgbClr val="D72978"/>
          </a:solidFill>
          <a:ln cap="flat" cmpd="sng" w="21000">
            <a:solidFill>
              <a:srgbClr val="D729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775" lIns="75525" spcFirstLastPara="1" rIns="75525" wrap="square" tIns="37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GPIO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ab17767bb4_1_172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4525"/>
            <a:ext cx="12225592" cy="714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ab17767bb4_1_172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Конструкция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g3ab17767bb4_1_172"/>
          <p:cNvSpPr txBox="1"/>
          <p:nvPr/>
        </p:nvSpPr>
        <p:spPr>
          <a:xfrm>
            <a:off x="119009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ab17767bb4_1_172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3ab17767bb4_1_172" title="cansat-open.jpg"/>
          <p:cNvPicPr preferRelativeResize="0"/>
          <p:nvPr/>
        </p:nvPicPr>
        <p:blipFill rotWithShape="1">
          <a:blip r:embed="rId4">
            <a:alphaModFix/>
          </a:blip>
          <a:srcRect b="18808" l="27279" r="41553" t="19724"/>
          <a:stretch/>
        </p:blipFill>
        <p:spPr>
          <a:xfrm>
            <a:off x="6604000" y="488650"/>
            <a:ext cx="3929667" cy="5990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g3ab17767bb4_1_172"/>
          <p:cNvCxnSpPr/>
          <p:nvPr/>
        </p:nvCxnSpPr>
        <p:spPr>
          <a:xfrm flipH="1">
            <a:off x="8905950" y="777875"/>
            <a:ext cx="333300" cy="4764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g3ab17767bb4_1_172"/>
          <p:cNvCxnSpPr>
            <a:stCxn id="255" idx="1"/>
          </p:cNvCxnSpPr>
          <p:nvPr/>
        </p:nvCxnSpPr>
        <p:spPr>
          <a:xfrm flipH="1">
            <a:off x="9271025" y="1680900"/>
            <a:ext cx="530700" cy="2577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g3ab17767bb4_1_172"/>
          <p:cNvCxnSpPr>
            <a:stCxn id="257" idx="3"/>
          </p:cNvCxnSpPr>
          <p:nvPr/>
        </p:nvCxnSpPr>
        <p:spPr>
          <a:xfrm flipH="1" rot="10800000">
            <a:off x="7416725" y="2841675"/>
            <a:ext cx="615900" cy="1497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g3ab17767bb4_1_172"/>
          <p:cNvCxnSpPr>
            <a:stCxn id="259" idx="1"/>
          </p:cNvCxnSpPr>
          <p:nvPr/>
        </p:nvCxnSpPr>
        <p:spPr>
          <a:xfrm rot="10800000">
            <a:off x="8921700" y="3428925"/>
            <a:ext cx="456300" cy="575400"/>
          </a:xfrm>
          <a:prstGeom prst="straightConnector1">
            <a:avLst/>
          </a:prstGeom>
          <a:noFill/>
          <a:ln cap="flat" cmpd="sng" w="28575">
            <a:solidFill>
              <a:srgbClr val="85200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g3ab17767bb4_1_172"/>
          <p:cNvCxnSpPr>
            <a:stCxn id="261" idx="3"/>
          </p:cNvCxnSpPr>
          <p:nvPr/>
        </p:nvCxnSpPr>
        <p:spPr>
          <a:xfrm flipH="1" rot="10800000">
            <a:off x="7765075" y="4270275"/>
            <a:ext cx="347100" cy="3123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g3ab17767bb4_1_172"/>
          <p:cNvCxnSpPr>
            <a:stCxn id="263" idx="1"/>
          </p:cNvCxnSpPr>
          <p:nvPr/>
        </p:nvCxnSpPr>
        <p:spPr>
          <a:xfrm rot="10800000">
            <a:off x="8794625" y="4746688"/>
            <a:ext cx="399600" cy="6231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g3ab17767bb4_1_172"/>
          <p:cNvCxnSpPr>
            <a:stCxn id="261" idx="3"/>
          </p:cNvCxnSpPr>
          <p:nvPr/>
        </p:nvCxnSpPr>
        <p:spPr>
          <a:xfrm flipH="1" rot="10800000">
            <a:off x="7765075" y="4381575"/>
            <a:ext cx="775800" cy="2010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5" name="Google Shape;265;g3ab17767bb4_1_172" title="cansat-close.jpg"/>
          <p:cNvPicPr preferRelativeResize="0"/>
          <p:nvPr/>
        </p:nvPicPr>
        <p:blipFill rotWithShape="1">
          <a:blip r:embed="rId5">
            <a:alphaModFix/>
          </a:blip>
          <a:srcRect b="19229" l="30450" r="52524" t="26754"/>
          <a:stretch/>
        </p:blipFill>
        <p:spPr>
          <a:xfrm>
            <a:off x="1603375" y="696275"/>
            <a:ext cx="2358083" cy="57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ab17767bb4_1_172"/>
          <p:cNvSpPr/>
          <p:nvPr/>
        </p:nvSpPr>
        <p:spPr>
          <a:xfrm>
            <a:off x="9378000" y="3696525"/>
            <a:ext cx="1734600" cy="6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камера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ab17767bb4_1_172"/>
          <p:cNvSpPr/>
          <p:nvPr/>
        </p:nvSpPr>
        <p:spPr>
          <a:xfrm>
            <a:off x="9194225" y="5046538"/>
            <a:ext cx="2914800" cy="64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rgbClr val="0C0C0C"/>
                </a:solidFill>
                <a:latin typeface="Comfortaa"/>
                <a:ea typeface="Comfortaa"/>
                <a:cs typeface="Comfortaa"/>
                <a:sym typeface="Comfortaa"/>
              </a:rPr>
              <a:t>антенна-433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ab17767bb4_1_172"/>
          <p:cNvSpPr/>
          <p:nvPr/>
        </p:nvSpPr>
        <p:spPr>
          <a:xfrm>
            <a:off x="9801725" y="1373100"/>
            <a:ext cx="1527600" cy="61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Mini-Sat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ab17767bb4_1_172"/>
          <p:cNvSpPr/>
          <p:nvPr/>
        </p:nvSpPr>
        <p:spPr>
          <a:xfrm>
            <a:off x="4600325" y="2720925"/>
            <a:ext cx="2816400" cy="5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rgbClr val="0C0C0C"/>
                </a:solidFill>
                <a:latin typeface="Comfortaa"/>
                <a:ea typeface="Comfortaa"/>
                <a:cs typeface="Comfortaa"/>
                <a:sym typeface="Comfortaa"/>
              </a:rPr>
              <a:t>аккумулятор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ab17767bb4_1_172"/>
          <p:cNvSpPr/>
          <p:nvPr/>
        </p:nvSpPr>
        <p:spPr>
          <a:xfrm>
            <a:off x="4678075" y="4312125"/>
            <a:ext cx="3087000" cy="5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rgbClr val="0C0C0C"/>
                </a:solidFill>
                <a:latin typeface="Comfortaa"/>
                <a:ea typeface="Comfortaa"/>
                <a:cs typeface="Comfortaa"/>
                <a:sym typeface="Comfortaa"/>
              </a:rPr>
              <a:t>сервоприводы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3ab17767bb4_1_172"/>
          <p:cNvSpPr/>
          <p:nvPr/>
        </p:nvSpPr>
        <p:spPr>
          <a:xfrm>
            <a:off x="8921750" y="345700"/>
            <a:ext cx="2914800" cy="5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GPS антенна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ab17767bb4_1_172"/>
          <p:cNvSpPr/>
          <p:nvPr/>
        </p:nvSpPr>
        <p:spPr>
          <a:xfrm>
            <a:off x="3834750" y="1680900"/>
            <a:ext cx="2816400" cy="64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latin typeface="Comfortaa"/>
                <a:ea typeface="Comfortaa"/>
                <a:cs typeface="Comfortaa"/>
                <a:sym typeface="Comfortaa"/>
              </a:rPr>
              <a:t>переключатель состояний</a:t>
            </a:r>
            <a:endParaRPr sz="23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68" name="Google Shape;268;g3ab17767bb4_1_172"/>
          <p:cNvCxnSpPr>
            <a:stCxn id="267" idx="1"/>
          </p:cNvCxnSpPr>
          <p:nvPr/>
        </p:nvCxnSpPr>
        <p:spPr>
          <a:xfrm rot="10800000">
            <a:off x="3293850" y="1841550"/>
            <a:ext cx="540900" cy="162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g3ab17767bb4_1_172"/>
          <p:cNvSpPr/>
          <p:nvPr/>
        </p:nvSpPr>
        <p:spPr>
          <a:xfrm>
            <a:off x="3834750" y="3516525"/>
            <a:ext cx="3087000" cy="54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Comfortaa"/>
                <a:ea typeface="Comfortaa"/>
                <a:cs typeface="Comfortaa"/>
                <a:sym typeface="Comfortaa"/>
              </a:rPr>
              <a:t>пережигатель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70" name="Google Shape;270;g3ab17767bb4_1_172"/>
          <p:cNvCxnSpPr>
            <a:stCxn id="269" idx="1"/>
          </p:cNvCxnSpPr>
          <p:nvPr/>
        </p:nvCxnSpPr>
        <p:spPr>
          <a:xfrm rot="10800000">
            <a:off x="3325650" y="3452775"/>
            <a:ext cx="509100" cy="3342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g3ab17767bb4_1_172"/>
          <p:cNvSpPr txBox="1"/>
          <p:nvPr/>
        </p:nvSpPr>
        <p:spPr>
          <a:xfrm>
            <a:off x="7139475" y="6175600"/>
            <a:ext cx="50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9241a11ecc_20_0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9241a11ecc_20_0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Механизация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g39241a11ecc_20_0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9241a11ecc_20_0"/>
          <p:cNvSpPr/>
          <p:nvPr/>
        </p:nvSpPr>
        <p:spPr>
          <a:xfrm>
            <a:off x="6604000" y="4786525"/>
            <a:ext cx="3857700" cy="64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rgbClr val="0C0C0C"/>
                </a:solidFill>
                <a:latin typeface="Comfortaa"/>
                <a:ea typeface="Comfortaa"/>
                <a:cs typeface="Comfortaa"/>
                <a:sym typeface="Comfortaa"/>
              </a:rPr>
              <a:t>нихромовая нить</a:t>
            </a:r>
            <a:endParaRPr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39241a11ecc_20_0" title="holder.jpg"/>
          <p:cNvPicPr preferRelativeResize="0"/>
          <p:nvPr/>
        </p:nvPicPr>
        <p:blipFill rotWithShape="1">
          <a:blip r:embed="rId4">
            <a:alphaModFix/>
          </a:blip>
          <a:srcRect b="24419" l="15646" r="39264" t="21992"/>
          <a:stretch/>
        </p:blipFill>
        <p:spPr>
          <a:xfrm>
            <a:off x="6461125" y="1016225"/>
            <a:ext cx="4000573" cy="3675049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g39241a11ecc_20_0" title="cansat-close.jpg"/>
          <p:cNvPicPr preferRelativeResize="0"/>
          <p:nvPr/>
        </p:nvPicPr>
        <p:blipFill rotWithShape="1">
          <a:blip r:embed="rId5">
            <a:alphaModFix/>
          </a:blip>
          <a:srcRect b="31217" l="23894" r="62747" t="27874"/>
          <a:stretch/>
        </p:blipFill>
        <p:spPr>
          <a:xfrm>
            <a:off x="1778000" y="682625"/>
            <a:ext cx="2508252" cy="5937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g39241a11ecc_20_0"/>
          <p:cNvCxnSpPr>
            <a:stCxn id="280" idx="1"/>
          </p:cNvCxnSpPr>
          <p:nvPr/>
        </p:nvCxnSpPr>
        <p:spPr>
          <a:xfrm flipH="1">
            <a:off x="3794125" y="2853750"/>
            <a:ext cx="2667000" cy="4641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g39241a11ecc_20_0"/>
          <p:cNvCxnSpPr>
            <a:stCxn id="279" idx="0"/>
          </p:cNvCxnSpPr>
          <p:nvPr/>
        </p:nvCxnSpPr>
        <p:spPr>
          <a:xfrm flipH="1" rot="10800000">
            <a:off x="8532850" y="2714725"/>
            <a:ext cx="484200" cy="2071800"/>
          </a:xfrm>
          <a:prstGeom prst="straightConnector1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3b3f03c4fbf_1_28" title="v882-kul-6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b3f03c4fbf_1_28"/>
          <p:cNvSpPr txBox="1"/>
          <p:nvPr/>
        </p:nvSpPr>
        <p:spPr>
          <a:xfrm>
            <a:off x="432350" y="105975"/>
            <a:ext cx="82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mes New Roman"/>
              <a:buChar char="❏"/>
            </a:pPr>
            <a:r>
              <a:rPr lang="ru-RU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Механизация аппарата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g3b3f03c4fbf_1_28"/>
          <p:cNvSpPr txBox="1"/>
          <p:nvPr/>
        </p:nvSpPr>
        <p:spPr>
          <a:xfrm>
            <a:off x="1727100" y="1966800"/>
            <a:ext cx="87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3b3f03c4fbf_1_28" title="mihanick.jpg"/>
          <p:cNvPicPr preferRelativeResize="0"/>
          <p:nvPr/>
        </p:nvPicPr>
        <p:blipFill rotWithShape="1">
          <a:blip r:embed="rId4">
            <a:alphaModFix/>
          </a:blip>
          <a:srcRect b="6482" l="9941" r="5812" t="10508"/>
          <a:stretch/>
        </p:blipFill>
        <p:spPr>
          <a:xfrm>
            <a:off x="2167975" y="752475"/>
            <a:ext cx="7474673" cy="569277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b3f03c4fbf_1_28"/>
          <p:cNvSpPr txBox="1"/>
          <p:nvPr/>
        </p:nvSpPr>
        <p:spPr>
          <a:xfrm>
            <a:off x="11655650" y="6333875"/>
            <a:ext cx="91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2025-10-21T18:03:32Z</dcterms:created>
  <dc:creator>Евгений</dc:creator>
</cp:coreProperties>
</file>